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4"/>
  </p:sldMasterIdLst>
  <p:sldIdLst>
    <p:sldId id="285" r:id="rId5"/>
    <p:sldId id="294" r:id="rId6"/>
    <p:sldId id="296" r:id="rId7"/>
    <p:sldId id="297" r:id="rId8"/>
    <p:sldId id="298" r:id="rId9"/>
    <p:sldId id="281" r:id="rId10"/>
    <p:sldId id="299" r:id="rId11"/>
    <p:sldId id="287" r:id="rId12"/>
    <p:sldId id="301" r:id="rId13"/>
    <p:sldId id="300" r:id="rId14"/>
    <p:sldId id="302" r:id="rId15"/>
    <p:sldId id="304" r:id="rId16"/>
    <p:sldId id="307" r:id="rId17"/>
    <p:sldId id="305" r:id="rId18"/>
    <p:sldId id="311" r:id="rId19"/>
    <p:sldId id="269" r:id="rId20"/>
    <p:sldId id="270" r:id="rId21"/>
    <p:sldId id="268" r:id="rId22"/>
    <p:sldId id="310" r:id="rId23"/>
    <p:sldId id="295" r:id="rId24"/>
    <p:sldId id="278" r:id="rId25"/>
    <p:sldId id="303" r:id="rId26"/>
    <p:sldId id="306" r:id="rId27"/>
    <p:sldId id="312" r:id="rId28"/>
    <p:sldId id="260" r:id="rId29"/>
    <p:sldId id="308" r:id="rId30"/>
    <p:sldId id="276" r:id="rId31"/>
    <p:sldId id="284" r:id="rId32"/>
    <p:sldId id="290" r:id="rId33"/>
    <p:sldId id="291" r:id="rId3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64EA7-D798-CF1C-209D-321BFE7E8992}" v="124" dt="2024-08-23T19:54:5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0C0817-A112-4847-8014-A94B7D2A4EA3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16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988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2665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59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505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826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16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91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2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06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73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08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4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2B21-3FCD-4721-B95C-427943F61125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acoxa@scsk12.org" TargetMode="External"/><Relationship Id="rId2" Type="http://schemas.openxmlformats.org/officeDocument/2006/relationships/hyperlink" Target="mailto:harperk@scsk12.or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helearnersway.net/ideas/2016/10/23/questions-at-the-heart-of-learnin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hyperlink" Target="https://pngimg.com/download/1977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7414C-06D0-41B9-9704-C53EA0A4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706961"/>
            <a:ext cx="3073940" cy="3436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262626"/>
                </a:solidFill>
              </a:rPr>
              <a:t>ESCUELA PRIMARIA </a:t>
            </a:r>
            <a:br>
              <a:rPr lang="en-US" sz="3700">
                <a:solidFill>
                  <a:srgbClr val="262626"/>
                </a:solidFill>
              </a:rPr>
            </a:br>
            <a:r>
              <a:rPr lang="en-US" sz="3700">
                <a:solidFill>
                  <a:srgbClr val="262626"/>
                </a:solidFill>
              </a:rPr>
              <a:t>Kate Bond  </a:t>
            </a:r>
            <a:br>
              <a:rPr lang="en-US" sz="3700"/>
            </a:br>
            <a:r>
              <a:rPr lang="en-US" sz="3700">
                <a:solidFill>
                  <a:srgbClr val="262626"/>
                </a:solidFill>
              </a:rPr>
              <a:t>Junta </a:t>
            </a:r>
            <a:r>
              <a:rPr lang="en-US" sz="3700" err="1">
                <a:solidFill>
                  <a:srgbClr val="262626"/>
                </a:solidFill>
              </a:rPr>
              <a:t>Titulo</a:t>
            </a:r>
            <a:r>
              <a:rPr lang="en-US" sz="3700">
                <a:solidFill>
                  <a:srgbClr val="262626"/>
                </a:solidFill>
              </a:rPr>
              <a:t> I </a:t>
            </a:r>
            <a:br>
              <a:rPr lang="en-US" sz="3700"/>
            </a:br>
            <a:r>
              <a:rPr lang="en-US" sz="3700">
                <a:solidFill>
                  <a:srgbClr val="262626"/>
                </a:solidFill>
              </a:rPr>
              <a:t> 14 de </a:t>
            </a:r>
            <a:r>
              <a:rPr lang="en-US" sz="3700" err="1">
                <a:solidFill>
                  <a:srgbClr val="262626"/>
                </a:solidFill>
              </a:rPr>
              <a:t>agosto</a:t>
            </a:r>
            <a:r>
              <a:rPr lang="en-US" sz="3700">
                <a:solidFill>
                  <a:srgbClr val="262626"/>
                </a:solidFill>
              </a:rPr>
              <a:t>  15,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A7B31-37D7-424F-BF41-7175E9996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204" y="3958469"/>
            <a:ext cx="3086449" cy="21965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err="1">
                <a:solidFill>
                  <a:srgbClr val="000000"/>
                </a:solidFill>
              </a:rPr>
              <a:t>Presentada</a:t>
            </a:r>
            <a:r>
              <a:rPr lang="en-US" b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por</a:t>
            </a:r>
            <a:r>
              <a:rPr lang="en-US" b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b="1" kern="1200" cap="none">
              <a:solidFill>
                <a:srgbClr val="000000"/>
              </a:solidFill>
              <a:effectLst/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b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PLC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Entrenador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Instruccional</a:t>
            </a:r>
            <a:r>
              <a:rPr lang="en-US" b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b="1" err="1">
                <a:solidFill>
                  <a:srgbClr val="000000"/>
                </a:solidFill>
              </a:rPr>
              <a:t>Titulo</a:t>
            </a:r>
            <a:r>
              <a:rPr lang="en-US" b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endParaRPr lang="en-US" b="1" kern="1200" cap="none">
              <a:solidFill>
                <a:srgbClr val="000000"/>
              </a:solidFill>
              <a:effectLst/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b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Almanda Jacox</a:t>
            </a:r>
            <a:endParaRPr lang="en-US" b="1" kern="1200" cap="none">
              <a:solidFill>
                <a:srgbClr val="000000"/>
              </a:solidFill>
              <a:effectLst/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b="1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Jill Hodum</a:t>
            </a:r>
          </a:p>
          <a:p>
            <a:pPr>
              <a:lnSpc>
                <a:spcPct val="90000"/>
              </a:lnSpc>
            </a:pPr>
            <a:endParaRPr lang="en-US" b="1">
              <a:solidFill>
                <a:srgbClr val="000000"/>
              </a:solidFill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bear holding a book&#10;&#10;Description automatically generated">
            <a:extLst>
              <a:ext uri="{FF2B5EF4-FFF2-40B4-BE49-F238E27FC236}">
                <a16:creationId xmlns:a16="http://schemas.microsoft.com/office/drawing/2014/main" id="{720AAB77-1B96-7FFC-5699-A8FA7AF9F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08" y="609602"/>
            <a:ext cx="5851045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9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5567EA-0C10-E5D3-A85D-310933DB2416}"/>
              </a:ext>
            </a:extLst>
          </p:cNvPr>
          <p:cNvSpPr txBox="1"/>
          <p:nvPr/>
        </p:nvSpPr>
        <p:spPr>
          <a:xfrm>
            <a:off x="1807922" y="803563"/>
            <a:ext cx="888681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err="1"/>
              <a:t>Reportar</a:t>
            </a:r>
            <a:r>
              <a:rPr lang="en-US" sz="4400" b="1"/>
              <a:t> </a:t>
            </a:r>
            <a:r>
              <a:rPr lang="en-US" sz="4400" b="1" err="1"/>
              <a:t>el</a:t>
            </a:r>
            <a:r>
              <a:rPr lang="en-US" sz="4400" b="1"/>
              <a:t> </a:t>
            </a:r>
            <a:r>
              <a:rPr lang="en-US" sz="4400" b="1" err="1"/>
              <a:t>progreso</a:t>
            </a:r>
            <a:r>
              <a:rPr lang="en-US" sz="4400" b="1"/>
              <a:t> del </a:t>
            </a:r>
            <a:r>
              <a:rPr lang="en-US" sz="4400" b="1" err="1"/>
              <a:t>estudiante</a:t>
            </a:r>
            <a:r>
              <a:rPr lang="en-US" sz="4400" b="1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66D2B-0B11-84EE-462E-B70523BAAFDD}"/>
              </a:ext>
            </a:extLst>
          </p:cNvPr>
          <p:cNvSpPr txBox="1"/>
          <p:nvPr/>
        </p:nvSpPr>
        <p:spPr>
          <a:xfrm>
            <a:off x="1038306" y="1849451"/>
            <a:ext cx="1020504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Las </a:t>
            </a:r>
            <a:r>
              <a:rPr lang="en-US" sz="2800" err="1"/>
              <a:t>calificaciones</a:t>
            </a:r>
            <a:r>
              <a:rPr lang="en-US" sz="2800"/>
              <a:t> del </a:t>
            </a:r>
            <a:r>
              <a:rPr lang="en-US" sz="2800" err="1"/>
              <a:t>estudiante</a:t>
            </a:r>
            <a:r>
              <a:rPr lang="en-US" sz="2800"/>
              <a:t> </a:t>
            </a:r>
            <a:r>
              <a:rPr lang="en-US" sz="2800" err="1"/>
              <a:t>estan</a:t>
            </a:r>
            <a:r>
              <a:rPr lang="en-US" sz="2800"/>
              <a:t> disponible </a:t>
            </a:r>
            <a:r>
              <a:rPr lang="en-US" sz="2800" err="1"/>
              <a:t>en</a:t>
            </a:r>
            <a:r>
              <a:rPr lang="en-US" sz="2800"/>
              <a:t>  </a:t>
            </a:r>
            <a:r>
              <a:rPr lang="en-US" sz="2800" err="1"/>
              <a:t>Powerschool</a:t>
            </a:r>
            <a:r>
              <a:rPr lang="en-US" sz="2800"/>
              <a:t>.  El </a:t>
            </a:r>
            <a:r>
              <a:rPr lang="en-US" sz="2800" err="1"/>
              <a:t>boletin</a:t>
            </a:r>
            <a:r>
              <a:rPr lang="en-US" sz="2800"/>
              <a:t> de </a:t>
            </a:r>
            <a:r>
              <a:rPr lang="en-US" sz="2800" err="1"/>
              <a:t>calificaciones</a:t>
            </a:r>
            <a:r>
              <a:rPr lang="en-US" sz="2800"/>
              <a:t> se </a:t>
            </a:r>
            <a:r>
              <a:rPr lang="en-US" sz="2800" err="1"/>
              <a:t>entrega</a:t>
            </a:r>
            <a:r>
              <a:rPr lang="en-US" sz="2800"/>
              <a:t> </a:t>
            </a:r>
            <a:r>
              <a:rPr lang="en-US" sz="2800" err="1"/>
              <a:t>una</a:t>
            </a:r>
            <a:r>
              <a:rPr lang="en-US" sz="2800"/>
              <a:t> </a:t>
            </a:r>
            <a:r>
              <a:rPr lang="en-US" sz="2800" err="1"/>
              <a:t>vez</a:t>
            </a:r>
            <a:r>
              <a:rPr lang="en-US" sz="2800"/>
              <a:t> </a:t>
            </a:r>
            <a:r>
              <a:rPr lang="en-US" sz="2800" err="1"/>
              <a:t>cada</a:t>
            </a:r>
            <a:r>
              <a:rPr lang="en-US" sz="2800"/>
              <a:t> </a:t>
            </a:r>
            <a:r>
              <a:rPr lang="en-US" sz="2800" err="1"/>
              <a:t>nueve</a:t>
            </a:r>
            <a:r>
              <a:rPr lang="en-US" sz="2800"/>
              <a:t> </a:t>
            </a:r>
            <a:r>
              <a:rPr lang="en-US" sz="2800" err="1"/>
              <a:t>semanas</a:t>
            </a:r>
            <a:r>
              <a:rPr lang="en-US" sz="2800"/>
              <a:t>, y </a:t>
            </a:r>
            <a:r>
              <a:rPr lang="en-US" sz="2800" err="1"/>
              <a:t>el</a:t>
            </a:r>
            <a:r>
              <a:rPr lang="en-US" sz="2800"/>
              <a:t> </a:t>
            </a:r>
            <a:r>
              <a:rPr lang="en-US" sz="2800" err="1"/>
              <a:t>iforme</a:t>
            </a:r>
            <a:r>
              <a:rPr lang="en-US" sz="2800"/>
              <a:t> de </a:t>
            </a:r>
            <a:r>
              <a:rPr lang="en-US" sz="2800" err="1"/>
              <a:t>progreso</a:t>
            </a:r>
            <a:r>
              <a:rPr lang="en-US" sz="2800"/>
              <a:t> se </a:t>
            </a:r>
            <a:r>
              <a:rPr lang="en-US" sz="2800" err="1"/>
              <a:t>entreg</a:t>
            </a:r>
            <a:r>
              <a:rPr lang="en-US" sz="2800"/>
              <a:t> a </a:t>
            </a:r>
            <a:r>
              <a:rPr lang="en-US" sz="2800" err="1"/>
              <a:t>mediado</a:t>
            </a:r>
            <a:r>
              <a:rPr lang="en-US" sz="2800"/>
              <a:t> </a:t>
            </a:r>
            <a:r>
              <a:rPr lang="en-US" sz="2800" err="1"/>
              <a:t>durante</a:t>
            </a:r>
            <a:r>
              <a:rPr lang="en-US" sz="2800"/>
              <a:t> las </a:t>
            </a:r>
            <a:r>
              <a:rPr lang="en-US" sz="2800" err="1"/>
              <a:t>nueves</a:t>
            </a:r>
            <a:r>
              <a:rPr lang="en-US" sz="2800"/>
              <a:t> </a:t>
            </a:r>
            <a:r>
              <a:rPr lang="en-US" sz="2800" err="1"/>
              <a:t>semanas</a:t>
            </a:r>
            <a:r>
              <a:rPr lang="en-US" sz="2800"/>
              <a:t> del </a:t>
            </a:r>
            <a:r>
              <a:rPr lang="en-US" sz="2800" err="1"/>
              <a:t>periodo</a:t>
            </a:r>
            <a:r>
              <a:rPr lang="en-US" sz="2800"/>
              <a:t> de </a:t>
            </a:r>
            <a:r>
              <a:rPr lang="en-US" sz="2800" err="1"/>
              <a:t>referencia</a:t>
            </a:r>
            <a:r>
              <a:rPr lang="en-US" sz="2800"/>
              <a:t> (</a:t>
            </a:r>
            <a:r>
              <a:rPr lang="en-US" sz="2800" err="1"/>
              <a:t>cada</a:t>
            </a:r>
            <a:r>
              <a:rPr lang="en-US" sz="2800"/>
              <a:t> 4 ½ </a:t>
            </a:r>
            <a:r>
              <a:rPr lang="en-US" sz="2800" err="1"/>
              <a:t>semanas</a:t>
            </a:r>
            <a:r>
              <a:rPr lang="en-US" sz="2800"/>
              <a:t>). </a:t>
            </a:r>
          </a:p>
          <a:p>
            <a:r>
              <a:rPr lang="en-US" sz="2800" err="1"/>
              <a:t>Fechas</a:t>
            </a:r>
            <a:r>
              <a:rPr lang="en-US" sz="2800"/>
              <a:t> de </a:t>
            </a:r>
            <a:r>
              <a:rPr lang="en-US" sz="2800" err="1"/>
              <a:t>informe</a:t>
            </a:r>
            <a:r>
              <a:rPr lang="en-US" sz="2800"/>
              <a:t> de </a:t>
            </a:r>
            <a:r>
              <a:rPr lang="en-US" sz="2800" err="1"/>
              <a:t>progreso</a:t>
            </a:r>
            <a:r>
              <a:rPr lang="en-US" sz="2800"/>
              <a:t>:         </a:t>
            </a:r>
            <a:r>
              <a:rPr lang="en-US" sz="2800" err="1"/>
              <a:t>Fechas</a:t>
            </a:r>
            <a:r>
              <a:rPr lang="en-US" sz="2800"/>
              <a:t> del </a:t>
            </a:r>
            <a:r>
              <a:rPr lang="en-US" sz="2800" err="1"/>
              <a:t>boletin</a:t>
            </a:r>
            <a:r>
              <a:rPr lang="en-US" sz="2800"/>
              <a:t> de </a:t>
            </a:r>
            <a:r>
              <a:rPr lang="en-US" sz="2800" err="1"/>
              <a:t>califcaciones</a:t>
            </a:r>
            <a:r>
              <a:rPr lang="en-US" sz="2800"/>
              <a:t>:</a:t>
            </a:r>
          </a:p>
          <a:p>
            <a:pPr marL="514350" indent="-514350">
              <a:buAutoNum type="arabicPeriod"/>
            </a:pPr>
            <a:r>
              <a:rPr lang="en-US" sz="2800"/>
              <a:t>Sep. 4, 2024                                       1.   Oct. 23, 2024</a:t>
            </a:r>
          </a:p>
          <a:p>
            <a:pPr marL="514350" indent="-514350">
              <a:buAutoNum type="arabicPeriod"/>
            </a:pPr>
            <a:r>
              <a:rPr lang="en-US" sz="2800"/>
              <a:t>Nov. 13, 2024                                    2.   Enero. 15, 2025</a:t>
            </a:r>
          </a:p>
          <a:p>
            <a:pPr marL="514350" indent="-514350">
              <a:buAutoNum type="arabicPeriod"/>
            </a:pPr>
            <a:r>
              <a:rPr lang="en-US" sz="2800"/>
              <a:t>Feb. 5, 2025                                       3.   Marzo 26, 2025</a:t>
            </a:r>
          </a:p>
          <a:p>
            <a:pPr marL="514350" indent="-514350">
              <a:buAutoNum type="arabicPeriod"/>
            </a:pPr>
            <a:r>
              <a:rPr lang="en-US" sz="2800"/>
              <a:t>Abril 16, 2025                                    4.   Mayo 23, 2025</a:t>
            </a:r>
          </a:p>
        </p:txBody>
      </p:sp>
    </p:spTree>
    <p:extLst>
      <p:ext uri="{BB962C8B-B14F-4D97-AF65-F5344CB8AC3E}">
        <p14:creationId xmlns:p14="http://schemas.microsoft.com/office/powerpoint/2010/main" val="208775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5567EA-0C10-E5D3-A85D-310933DB2416}"/>
              </a:ext>
            </a:extLst>
          </p:cNvPr>
          <p:cNvSpPr txBox="1"/>
          <p:nvPr/>
        </p:nvSpPr>
        <p:spPr>
          <a:xfrm>
            <a:off x="1540948" y="538951"/>
            <a:ext cx="853507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 </a:t>
            </a:r>
            <a:r>
              <a:rPr lang="en-US" sz="4400" b="1" err="1"/>
              <a:t>Conferencia</a:t>
            </a:r>
            <a:r>
              <a:rPr lang="en-US" sz="4400" b="1"/>
              <a:t> de padres/maestros</a:t>
            </a:r>
          </a:p>
          <a:p>
            <a:endParaRPr lang="en-US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63A09-3D83-3F91-F0A8-C9742970A084}"/>
              </a:ext>
            </a:extLst>
          </p:cNvPr>
          <p:cNvSpPr txBox="1"/>
          <p:nvPr/>
        </p:nvSpPr>
        <p:spPr>
          <a:xfrm>
            <a:off x="833443" y="1409735"/>
            <a:ext cx="10521350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cs typeface="Arial"/>
              </a:rPr>
              <a:t>En la Escuela Primaria Kate Bond se </a:t>
            </a:r>
            <a:r>
              <a:rPr lang="en-US" sz="3400" err="1">
                <a:cs typeface="Arial"/>
              </a:rPr>
              <a:t>programa</a:t>
            </a:r>
            <a:r>
              <a:rPr lang="en-US" sz="3400">
                <a:cs typeface="Arial"/>
              </a:rPr>
              <a:t> dos </a:t>
            </a:r>
            <a:r>
              <a:rPr lang="en-US" sz="3400" err="1">
                <a:cs typeface="Arial"/>
              </a:rPr>
              <a:t>conferencias</a:t>
            </a:r>
            <a:r>
              <a:rPr lang="en-US" sz="3400">
                <a:cs typeface="Arial"/>
              </a:rPr>
              <a:t> de padres y maestros </a:t>
            </a:r>
            <a:r>
              <a:rPr lang="en-US" sz="3400" err="1">
                <a:cs typeface="Arial"/>
              </a:rPr>
              <a:t>donde</a:t>
            </a:r>
            <a:r>
              <a:rPr lang="en-US" sz="3400">
                <a:cs typeface="Arial"/>
              </a:rPr>
              <a:t> se </a:t>
            </a:r>
            <a:r>
              <a:rPr lang="en-US" sz="3400" err="1">
                <a:cs typeface="Arial"/>
              </a:rPr>
              <a:t>discute</a:t>
            </a:r>
            <a:r>
              <a:rPr lang="en-US" sz="3400">
                <a:cs typeface="Arial"/>
              </a:rPr>
              <a:t> y se le </a:t>
            </a:r>
            <a:r>
              <a:rPr lang="en-US" sz="3400" err="1">
                <a:cs typeface="Arial"/>
              </a:rPr>
              <a:t>explica</a:t>
            </a:r>
            <a:r>
              <a:rPr lang="en-US" sz="3400">
                <a:cs typeface="Arial"/>
              </a:rPr>
              <a:t> </a:t>
            </a:r>
            <a:r>
              <a:rPr lang="en-US" sz="3400" err="1">
                <a:cs typeface="Arial"/>
              </a:rPr>
              <a:t>el</a:t>
            </a:r>
            <a:r>
              <a:rPr lang="en-US" sz="3400">
                <a:cs typeface="Arial"/>
              </a:rPr>
              <a:t> </a:t>
            </a:r>
            <a:r>
              <a:rPr lang="en-US" sz="3400" err="1">
                <a:cs typeface="Arial"/>
              </a:rPr>
              <a:t>progreso</a:t>
            </a:r>
            <a:r>
              <a:rPr lang="en-US" sz="3400">
                <a:cs typeface="Arial"/>
              </a:rPr>
              <a:t> del </a:t>
            </a:r>
            <a:r>
              <a:rPr lang="en-US" sz="3400" err="1">
                <a:cs typeface="Arial"/>
              </a:rPr>
              <a:t>estudiante</a:t>
            </a:r>
            <a:r>
              <a:rPr lang="en-US" sz="3400">
                <a:cs typeface="Arial"/>
              </a:rPr>
              <a:t>.  </a:t>
            </a:r>
            <a:endParaRPr lang="en-US" sz="3400"/>
          </a:p>
          <a:p>
            <a:pPr marL="457200" indent="-457200">
              <a:buFont typeface="Arial"/>
              <a:buChar char="•"/>
            </a:pPr>
            <a:r>
              <a:rPr lang="en-US" sz="3200">
                <a:cs typeface="Arial"/>
              </a:rPr>
              <a:t>Las </a:t>
            </a:r>
            <a:r>
              <a:rPr lang="en-US" sz="3200" err="1">
                <a:cs typeface="Arial"/>
              </a:rPr>
              <a:t>conferencias</a:t>
            </a:r>
            <a:r>
              <a:rPr lang="en-US" sz="3200">
                <a:cs typeface="Arial"/>
              </a:rPr>
              <a:t> de padres y maestros se </a:t>
            </a:r>
            <a:r>
              <a:rPr lang="en-US" sz="3200" err="1">
                <a:cs typeface="Arial"/>
              </a:rPr>
              <a:t>hacen</a:t>
            </a:r>
            <a:r>
              <a:rPr lang="en-US" sz="3200">
                <a:cs typeface="Arial"/>
              </a:rPr>
              <a:t> </a:t>
            </a:r>
            <a:r>
              <a:rPr lang="en-US" sz="3200" err="1">
                <a:cs typeface="Arial"/>
              </a:rPr>
              <a:t>en</a:t>
            </a:r>
            <a:r>
              <a:rPr lang="en-US" sz="3200">
                <a:cs typeface="Arial"/>
              </a:rPr>
              <a:t> </a:t>
            </a:r>
            <a:r>
              <a:rPr lang="en-US" sz="3200" err="1">
                <a:cs typeface="Arial"/>
              </a:rPr>
              <a:t>todas</a:t>
            </a:r>
            <a:r>
              <a:rPr lang="en-US" sz="3200">
                <a:cs typeface="Arial"/>
              </a:rPr>
              <a:t> las </a:t>
            </a:r>
            <a:r>
              <a:rPr lang="en-US" sz="3200" err="1">
                <a:cs typeface="Arial"/>
              </a:rPr>
              <a:t>escuelas</a:t>
            </a:r>
            <a:r>
              <a:rPr lang="en-US" sz="3200">
                <a:cs typeface="Arial"/>
              </a:rPr>
              <a:t> del </a:t>
            </a:r>
            <a:r>
              <a:rPr lang="en-US" sz="3200" err="1">
                <a:cs typeface="Arial"/>
              </a:rPr>
              <a:t>distrito</a:t>
            </a:r>
            <a:r>
              <a:rPr lang="en-US" sz="3200">
                <a:cs typeface="Arial"/>
              </a:rPr>
              <a:t> </a:t>
            </a:r>
            <a:r>
              <a:rPr lang="en-US" sz="3200" err="1">
                <a:cs typeface="Arial"/>
              </a:rPr>
              <a:t>durante</a:t>
            </a:r>
            <a:r>
              <a:rPr lang="en-US" sz="3200">
                <a:cs typeface="Arial"/>
              </a:rPr>
              <a:t> las </a:t>
            </a:r>
            <a:r>
              <a:rPr lang="en-US" sz="3200" err="1">
                <a:cs typeface="Arial"/>
              </a:rPr>
              <a:t>fechas</a:t>
            </a:r>
            <a:r>
              <a:rPr lang="en-US" sz="3200">
                <a:cs typeface="Arial"/>
              </a:rPr>
              <a:t>: 5 de </a:t>
            </a:r>
            <a:r>
              <a:rPr lang="en-US" sz="3200" err="1">
                <a:cs typeface="Arial"/>
              </a:rPr>
              <a:t>septiembre</a:t>
            </a:r>
            <a:r>
              <a:rPr lang="en-US" sz="3200">
                <a:cs typeface="Arial"/>
              </a:rPr>
              <a:t> y </a:t>
            </a:r>
            <a:r>
              <a:rPr lang="en-US" sz="3200" err="1">
                <a:cs typeface="Arial"/>
              </a:rPr>
              <a:t>el</a:t>
            </a:r>
            <a:r>
              <a:rPr lang="en-US" sz="3200">
                <a:cs typeface="Arial"/>
              </a:rPr>
              <a:t> 13 de </a:t>
            </a:r>
            <a:r>
              <a:rPr lang="en-US" sz="3200" err="1">
                <a:cs typeface="Arial"/>
              </a:rPr>
              <a:t>febrero</a:t>
            </a:r>
            <a:r>
              <a:rPr lang="en-US" sz="3200">
                <a:cs typeface="Arial"/>
              </a:rPr>
              <a:t>.  Tambien, </a:t>
            </a:r>
            <a:r>
              <a:rPr lang="en-US" sz="3200" err="1">
                <a:cs typeface="Arial"/>
              </a:rPr>
              <a:t>los</a:t>
            </a:r>
            <a:r>
              <a:rPr lang="en-US" sz="3200">
                <a:cs typeface="Arial"/>
              </a:rPr>
              <a:t> maestros </a:t>
            </a:r>
            <a:r>
              <a:rPr lang="en-US" sz="3200" err="1">
                <a:cs typeface="Arial"/>
              </a:rPr>
              <a:t>haran</a:t>
            </a:r>
            <a:r>
              <a:rPr lang="en-US" sz="3200">
                <a:cs typeface="Arial"/>
              </a:rPr>
              <a:t> </a:t>
            </a:r>
            <a:r>
              <a:rPr lang="en-US" sz="3200" err="1">
                <a:cs typeface="Arial"/>
              </a:rPr>
              <a:t>citas</a:t>
            </a:r>
            <a:r>
              <a:rPr lang="en-US" sz="3200">
                <a:cs typeface="Arial"/>
              </a:rPr>
              <a:t> antes de la </a:t>
            </a:r>
            <a:r>
              <a:rPr lang="en-US" sz="3200" err="1">
                <a:cs typeface="Arial"/>
              </a:rPr>
              <a:t>escuela</a:t>
            </a:r>
            <a:r>
              <a:rPr lang="en-US" sz="3200">
                <a:cs typeface="Arial"/>
              </a:rPr>
              <a:t>, </a:t>
            </a:r>
            <a:r>
              <a:rPr lang="en-US" sz="3200" err="1">
                <a:cs typeface="Arial"/>
              </a:rPr>
              <a:t>durante</a:t>
            </a:r>
            <a:r>
              <a:rPr lang="en-US" sz="3200">
                <a:cs typeface="Arial"/>
              </a:rPr>
              <a:t> </a:t>
            </a:r>
            <a:r>
              <a:rPr lang="en-US" sz="3200" err="1">
                <a:cs typeface="Arial"/>
              </a:rPr>
              <a:t>el</a:t>
            </a:r>
            <a:r>
              <a:rPr lang="en-US" sz="3200">
                <a:cs typeface="Arial"/>
              </a:rPr>
              <a:t> </a:t>
            </a:r>
            <a:r>
              <a:rPr lang="en-US" sz="3200" err="1">
                <a:cs typeface="Arial"/>
              </a:rPr>
              <a:t>tiempo</a:t>
            </a:r>
            <a:r>
              <a:rPr lang="en-US" sz="3200">
                <a:cs typeface="Arial"/>
              </a:rPr>
              <a:t> de </a:t>
            </a:r>
            <a:r>
              <a:rPr lang="en-US" sz="3200" err="1">
                <a:cs typeface="Arial"/>
              </a:rPr>
              <a:t>planificación</a:t>
            </a:r>
            <a:r>
              <a:rPr lang="en-US" sz="3200">
                <a:cs typeface="Arial"/>
              </a:rPr>
              <a:t> de la </a:t>
            </a:r>
            <a:r>
              <a:rPr lang="en-US" sz="3200" err="1">
                <a:cs typeface="Arial"/>
              </a:rPr>
              <a:t>maestra</a:t>
            </a:r>
            <a:r>
              <a:rPr lang="en-US" sz="3200">
                <a:cs typeface="Arial"/>
              </a:rPr>
              <a:t>, y </a:t>
            </a:r>
            <a:r>
              <a:rPr lang="en-US" sz="3200" err="1">
                <a:cs typeface="Arial"/>
              </a:rPr>
              <a:t>después</a:t>
            </a:r>
            <a:r>
              <a:rPr lang="en-US" sz="3200">
                <a:cs typeface="Arial"/>
              </a:rPr>
              <a:t> de la </a:t>
            </a:r>
            <a:r>
              <a:rPr lang="en-US" sz="3200" err="1">
                <a:cs typeface="Arial"/>
              </a:rPr>
              <a:t>escuela</a:t>
            </a:r>
            <a:r>
              <a:rPr lang="en-US" sz="3200">
                <a:cs typeface="Arial"/>
              </a:rPr>
              <a:t> para </a:t>
            </a:r>
            <a:r>
              <a:rPr lang="en-US" sz="3200" err="1">
                <a:cs typeface="Arial"/>
              </a:rPr>
              <a:t>acomadar</a:t>
            </a:r>
            <a:r>
              <a:rPr lang="en-US" sz="3200">
                <a:cs typeface="Arial"/>
              </a:rPr>
              <a:t> </a:t>
            </a:r>
            <a:r>
              <a:rPr lang="en-US" sz="3200" err="1">
                <a:cs typeface="Arial"/>
              </a:rPr>
              <a:t>el</a:t>
            </a:r>
            <a:r>
              <a:rPr lang="en-US" sz="3200">
                <a:cs typeface="Arial"/>
              </a:rPr>
              <a:t> </a:t>
            </a:r>
            <a:r>
              <a:rPr lang="en-US" sz="3200" err="1">
                <a:cs typeface="Arial"/>
              </a:rPr>
              <a:t>horario</a:t>
            </a:r>
            <a:r>
              <a:rPr lang="en-US" sz="3200">
                <a:cs typeface="Arial"/>
              </a:rPr>
              <a:t> del padre </a:t>
            </a:r>
            <a:r>
              <a:rPr lang="en-US" sz="3200" err="1">
                <a:cs typeface="Arial"/>
              </a:rPr>
              <a:t>durante</a:t>
            </a:r>
            <a:r>
              <a:rPr lang="en-US" sz="3200">
                <a:cs typeface="Arial"/>
              </a:rPr>
              <a:t> </a:t>
            </a:r>
            <a:r>
              <a:rPr lang="en-US" sz="3200" err="1">
                <a:cs typeface="Arial"/>
              </a:rPr>
              <a:t>el</a:t>
            </a:r>
            <a:r>
              <a:rPr lang="en-US" sz="3200">
                <a:cs typeface="Arial"/>
              </a:rPr>
              <a:t> </a:t>
            </a:r>
            <a:r>
              <a:rPr lang="en-US" sz="3200" err="1">
                <a:cs typeface="Arial"/>
              </a:rPr>
              <a:t>ano</a:t>
            </a:r>
            <a:r>
              <a:rPr lang="en-US" sz="3200">
                <a:cs typeface="Arial"/>
              </a:rPr>
              <a:t> escolar.</a:t>
            </a:r>
          </a:p>
        </p:txBody>
      </p:sp>
    </p:spTree>
    <p:extLst>
      <p:ext uri="{BB962C8B-B14F-4D97-AF65-F5344CB8AC3E}">
        <p14:creationId xmlns:p14="http://schemas.microsoft.com/office/powerpoint/2010/main" val="97361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6525B5-8451-A73A-B4CC-9919CB93BF3D}"/>
              </a:ext>
            </a:extLst>
          </p:cNvPr>
          <p:cNvSpPr txBox="1">
            <a:spLocks/>
          </p:cNvSpPr>
          <p:nvPr/>
        </p:nvSpPr>
        <p:spPr>
          <a:xfrm>
            <a:off x="724120" y="557481"/>
            <a:ext cx="11324744" cy="53597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/>
              <a:t>La </a:t>
            </a:r>
            <a:r>
              <a:rPr lang="en-US" sz="2800" b="1" err="1"/>
              <a:t>poliza</a:t>
            </a:r>
            <a:r>
              <a:rPr lang="en-US" sz="2800" b="1"/>
              <a:t> de </a:t>
            </a:r>
            <a:r>
              <a:rPr lang="en-US" sz="2800" b="1" err="1"/>
              <a:t>compromiso</a:t>
            </a:r>
            <a:r>
              <a:rPr lang="en-US" sz="2800" b="1"/>
              <a:t> de </a:t>
            </a:r>
            <a:r>
              <a:rPr lang="en-US" sz="2800" b="1" err="1"/>
              <a:t>familia</a:t>
            </a:r>
            <a:r>
              <a:rPr lang="en-US" sz="2800" b="1"/>
              <a:t> – A </a:t>
            </a:r>
            <a:r>
              <a:rPr lang="en-US" sz="2800" b="1" err="1"/>
              <a:t>nivel</a:t>
            </a:r>
            <a:r>
              <a:rPr lang="en-US" sz="2800" b="1"/>
              <a:t> del </a:t>
            </a:r>
            <a:r>
              <a:rPr lang="en-US" sz="2800" b="1" err="1"/>
              <a:t>distrito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7C61925-29FB-22B9-E80B-9E6A8434B2CF}"/>
              </a:ext>
            </a:extLst>
          </p:cNvPr>
          <p:cNvSpPr txBox="1"/>
          <p:nvPr/>
        </p:nvSpPr>
        <p:spPr>
          <a:xfrm>
            <a:off x="873360" y="1331343"/>
            <a:ext cx="10446849" cy="489364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El plan de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participacion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de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familia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a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nivel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del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distrito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es un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modelo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de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como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el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distrito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 </a:t>
            </a:r>
            <a:r>
              <a:rPr lang="en-US" sz="2600">
                <a:solidFill>
                  <a:srgbClr val="212529"/>
                </a:solidFill>
                <a:ea typeface="Open Sans"/>
                <a:cs typeface="Open Sans"/>
              </a:rPr>
              <a:t>y las </a:t>
            </a:r>
            <a:r>
              <a:rPr lang="en-US" sz="2600" err="1">
                <a:solidFill>
                  <a:srgbClr val="212529"/>
                </a:solidFill>
                <a:ea typeface="Open Sans"/>
                <a:cs typeface="Open Sans"/>
              </a:rPr>
              <a:t>escuelas</a:t>
            </a:r>
            <a:r>
              <a:rPr lang="en-US" sz="2600">
                <a:solidFill>
                  <a:srgbClr val="212529"/>
                </a:solidFill>
                <a:ea typeface="Open Sans"/>
                <a:cs typeface="Open Sans"/>
              </a:rPr>
              <a:t> de 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Titulo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I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trabaja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colaborativamente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con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los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padres y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los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miembros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familia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para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establecer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expectativas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para la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participacion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la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familia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y  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reforzar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el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rendimiento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académico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los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estudiantes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y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crecimiento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.  El plan de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participación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 FEP describe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como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el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distrito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: </a:t>
            </a:r>
          </a:p>
          <a:p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•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proporciona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la 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coordinación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,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asistencia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tenica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, y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otras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acciones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apoyo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para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ayudar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a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asitir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las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escuelas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planificar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implementar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 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actividades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participación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padres y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familias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. </a:t>
            </a:r>
          </a:p>
          <a:p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•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conducta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,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una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participacion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significativa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los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padres y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miembros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familia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,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una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evaluacion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annual del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contenido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y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efectividad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los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padres y la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poliza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participacion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padres  para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mejor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el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rendimiento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academico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calidad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para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todas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las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escuelas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que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estan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bajo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Titulo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I,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Parte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A. </a:t>
            </a:r>
            <a:endParaRPr lang="en-US" sz="2600">
              <a:solidFill>
                <a:srgbClr val="2125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8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6525B5-8451-A73A-B4CC-9919CB93BF3D}"/>
              </a:ext>
            </a:extLst>
          </p:cNvPr>
          <p:cNvSpPr txBox="1">
            <a:spLocks/>
          </p:cNvSpPr>
          <p:nvPr/>
        </p:nvSpPr>
        <p:spPr>
          <a:xfrm>
            <a:off x="375252" y="594205"/>
            <a:ext cx="11067685" cy="72877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err="1"/>
              <a:t>Poliza</a:t>
            </a:r>
            <a:r>
              <a:rPr lang="en-US" sz="3200" b="1"/>
              <a:t> de </a:t>
            </a:r>
            <a:r>
              <a:rPr lang="en-US" sz="3200" b="1" err="1"/>
              <a:t>compromiso</a:t>
            </a:r>
            <a:r>
              <a:rPr lang="en-US" sz="3200" b="1"/>
              <a:t> de padres – A </a:t>
            </a:r>
            <a:r>
              <a:rPr lang="en-US" sz="3200" b="1" err="1"/>
              <a:t>nivel</a:t>
            </a:r>
            <a:r>
              <a:rPr lang="en-US" sz="3200" b="1"/>
              <a:t> escolar 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7C61925-29FB-22B9-E80B-9E6A8434B2CF}"/>
              </a:ext>
            </a:extLst>
          </p:cNvPr>
          <p:cNvSpPr txBox="1"/>
          <p:nvPr/>
        </p:nvSpPr>
        <p:spPr>
          <a:xfrm>
            <a:off x="873360" y="1489494"/>
            <a:ext cx="10446849" cy="50475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sz="2600">
                <a:solidFill>
                  <a:srgbClr val="212529"/>
                </a:solidFill>
                <a:ea typeface="+mn-lt"/>
                <a:cs typeface="+mn-lt"/>
              </a:rPr>
              <a:t>El Plan de Participación Familiar a nivel escolar describe cómo la escuela:</a:t>
            </a:r>
            <a:endParaRPr lang="e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s" sz="2600">
                <a:solidFill>
                  <a:srgbClr val="212529"/>
                </a:solidFill>
                <a:ea typeface="+mn-lt"/>
                <a:cs typeface="+mn-lt"/>
              </a:rPr>
              <a:t>Convocar una reunión anual para informar a los padres y familiares de sus derechos a participar en el programa de Título I;</a:t>
            </a:r>
          </a:p>
          <a:p>
            <a:pPr>
              <a:buFont typeface="Arial"/>
              <a:buChar char="•"/>
            </a:pPr>
            <a:r>
              <a:rPr lang="es" sz="2600">
                <a:solidFill>
                  <a:srgbClr val="212529"/>
                </a:solidFill>
                <a:ea typeface="+mn-lt"/>
                <a:cs typeface="+mn-lt"/>
              </a:rPr>
              <a:t>Ofrezca reuniones en horarios flexibles para maximizar la participación</a:t>
            </a:r>
            <a:endParaRPr lang="en-US"/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s" sz="2600">
                <a:solidFill>
                  <a:srgbClr val="212529"/>
                </a:solidFill>
                <a:ea typeface="+mn-lt"/>
                <a:cs typeface="+mn-lt"/>
              </a:rPr>
              <a:t>Proporcionar a los padres y miembros de la familia información oportuna sobre los programas de Título I;</a:t>
            </a:r>
            <a:endParaRPr lang="e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s" sz="2600">
                <a:solidFill>
                  <a:srgbClr val="212529"/>
                </a:solidFill>
                <a:ea typeface="+mn-lt"/>
                <a:cs typeface="+mn-lt"/>
              </a:rPr>
              <a:t>Involucrar a los padres, de manera organizada, continua y oportuna, en la planificación, revisión y mejora de los programas, incluida la planificación, revisión y mejora del FEP de nivel escolar del Título I, el Pacto entre la escuela y los padres y el desarrollo conjunto del Plan de Mejoramiento Escolar (SIP);</a:t>
            </a:r>
            <a:endParaRPr lang="es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n-US" sz="2600">
              <a:solidFill>
                <a:srgbClr val="2125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99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6525B5-8451-A73A-B4CC-9919CB93BF3D}"/>
              </a:ext>
            </a:extLst>
          </p:cNvPr>
          <p:cNvSpPr txBox="1">
            <a:spLocks/>
          </p:cNvSpPr>
          <p:nvPr/>
        </p:nvSpPr>
        <p:spPr>
          <a:xfrm>
            <a:off x="375252" y="594205"/>
            <a:ext cx="11067685" cy="72877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err="1">
                <a:ea typeface="+mj-lt"/>
                <a:cs typeface="+mj-lt"/>
              </a:rPr>
              <a:t>Póliza</a:t>
            </a:r>
            <a:r>
              <a:rPr lang="en-US" sz="4000">
                <a:ea typeface="+mj-lt"/>
                <a:cs typeface="+mj-lt"/>
              </a:rPr>
              <a:t> de </a:t>
            </a:r>
            <a:r>
              <a:rPr lang="en-US" sz="4000" err="1">
                <a:ea typeface="+mj-lt"/>
                <a:cs typeface="+mj-lt"/>
              </a:rPr>
              <a:t>compromiso</a:t>
            </a:r>
            <a:r>
              <a:rPr lang="en-US" sz="4000">
                <a:ea typeface="+mj-lt"/>
                <a:cs typeface="+mj-lt"/>
              </a:rPr>
              <a:t> de padres</a:t>
            </a:r>
            <a:r>
              <a:rPr lang="en-US" sz="4000" b="1"/>
              <a:t> – A </a:t>
            </a:r>
            <a:r>
              <a:rPr lang="en-US" sz="4000" b="1" err="1"/>
              <a:t>nivel</a:t>
            </a:r>
            <a:r>
              <a:rPr lang="en-US" sz="4000" b="1"/>
              <a:t> escolar</a:t>
            </a:r>
            <a:endParaRPr lang="en-US" sz="4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027B9-11D9-C151-62BB-2DBB350190F0}"/>
              </a:ext>
            </a:extLst>
          </p:cNvPr>
          <p:cNvSpPr txBox="1"/>
          <p:nvPr/>
        </p:nvSpPr>
        <p:spPr>
          <a:xfrm>
            <a:off x="986287" y="1618891"/>
            <a:ext cx="10276935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err="1">
                <a:solidFill>
                  <a:srgbClr val="212529"/>
                </a:solidFill>
                <a:latin typeface="Open Sans"/>
                <a:ea typeface="Open Sans"/>
                <a:cs typeface="Open Sans"/>
              </a:rPr>
              <a:t>Asistir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a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los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padres y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familias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con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información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y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reportes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escolares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se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encuentran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en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un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formato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comprensible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  y </a:t>
            </a:r>
            <a:r>
              <a:rPr lang="en-US" sz="2600" err="1">
                <a:solidFill>
                  <a:srgbClr val="212529"/>
                </a:solidFill>
                <a:ea typeface="+mn-lt"/>
                <a:cs typeface="+mn-lt"/>
              </a:rPr>
              <a:t>práctico</a:t>
            </a:r>
            <a:r>
              <a:rPr lang="en-US" sz="2600">
                <a:solidFill>
                  <a:srgbClr val="212529"/>
                </a:solidFill>
                <a:ea typeface="+mn-lt"/>
                <a:cs typeface="+mn-lt"/>
              </a:rPr>
              <a:t>,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como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entender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el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contenido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estandares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academicos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,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evaluaciones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,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monitorear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y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mejorar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el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rendimiento</a:t>
            </a:r>
            <a:r>
              <a:rPr lang="en-US" sz="2600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 </a:t>
            </a:r>
            <a:r>
              <a:rPr lang="en-US" sz="2600" err="1">
                <a:solidFill>
                  <a:srgbClr val="212529"/>
                </a:solidFill>
                <a:latin typeface="Garamond"/>
                <a:ea typeface="Open Sans"/>
                <a:cs typeface="Open Sans"/>
              </a:rPr>
              <a:t>academico</a:t>
            </a:r>
          </a:p>
          <a:p>
            <a:endParaRPr lang="en-US" sz="2600">
              <a:solidFill>
                <a:srgbClr val="212529"/>
              </a:solidFill>
              <a:latin typeface="Garamond"/>
              <a:ea typeface="Open Sans"/>
              <a:cs typeface="Open Sans"/>
            </a:endParaRPr>
          </a:p>
          <a:p>
            <a:endParaRPr lang="en-US" sz="2600">
              <a:solidFill>
                <a:srgbClr val="212529"/>
              </a:solidFill>
              <a:latin typeface="Garamond"/>
              <a:ea typeface="Open Sans"/>
              <a:cs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E8C12-DE9D-7088-D8ED-964E9694DF22}"/>
              </a:ext>
            </a:extLst>
          </p:cNvPr>
          <p:cNvSpPr txBox="1"/>
          <p:nvPr/>
        </p:nvSpPr>
        <p:spPr>
          <a:xfrm>
            <a:off x="941615" y="3225210"/>
            <a:ext cx="10372270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>
                <a:cs typeface="Segoe UI"/>
              </a:rPr>
              <a:t>El plan de </a:t>
            </a:r>
            <a:r>
              <a:rPr lang="en-US" sz="2300" err="1">
                <a:cs typeface="Segoe UI"/>
              </a:rPr>
              <a:t>compromiso</a:t>
            </a:r>
            <a:r>
              <a:rPr lang="en-US" sz="2300">
                <a:cs typeface="Segoe UI"/>
              </a:rPr>
              <a:t> de padres de la </a:t>
            </a:r>
            <a:r>
              <a:rPr lang="en-US" sz="2300" err="1">
                <a:cs typeface="Segoe UI"/>
              </a:rPr>
              <a:t>escuela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primaria</a:t>
            </a:r>
            <a:r>
              <a:rPr lang="en-US" sz="2300">
                <a:cs typeface="Segoe UI"/>
              </a:rPr>
              <a:t> Kate Bond  se </a:t>
            </a:r>
            <a:r>
              <a:rPr lang="en-US" sz="2300" err="1">
                <a:cs typeface="Segoe UI"/>
              </a:rPr>
              <a:t>envio</a:t>
            </a:r>
            <a:r>
              <a:rPr lang="en-US" sz="2300">
                <a:cs typeface="Segoe UI"/>
              </a:rPr>
              <a:t> a casa con </a:t>
            </a:r>
            <a:r>
              <a:rPr lang="en-US" sz="2300" err="1">
                <a:cs typeface="Segoe UI"/>
              </a:rPr>
              <a:t>su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nino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en</a:t>
            </a:r>
            <a:r>
              <a:rPr lang="en-US" sz="2300">
                <a:cs typeface="Segoe UI"/>
              </a:rPr>
              <a:t> la </a:t>
            </a:r>
            <a:r>
              <a:rPr lang="en-US" sz="2300" err="1">
                <a:cs typeface="Segoe UI"/>
              </a:rPr>
              <a:t>carpeta</a:t>
            </a:r>
            <a:r>
              <a:rPr lang="en-US" sz="2300">
                <a:cs typeface="Segoe UI"/>
              </a:rPr>
              <a:t> de </a:t>
            </a:r>
            <a:r>
              <a:rPr lang="en-US" sz="2300" err="1">
                <a:cs typeface="Segoe UI"/>
              </a:rPr>
              <a:t>los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miercoles</a:t>
            </a:r>
            <a:r>
              <a:rPr lang="en-US" sz="2300">
                <a:cs typeface="Segoe UI"/>
              </a:rPr>
              <a:t> la </a:t>
            </a:r>
            <a:r>
              <a:rPr lang="en-US" sz="2300" err="1">
                <a:cs typeface="Segoe UI"/>
              </a:rPr>
              <a:t>primera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semana</a:t>
            </a:r>
            <a:r>
              <a:rPr lang="en-US" sz="2300">
                <a:cs typeface="Segoe UI"/>
              </a:rPr>
              <a:t> de la </a:t>
            </a:r>
            <a:r>
              <a:rPr lang="en-US" sz="2300" err="1">
                <a:cs typeface="Segoe UI"/>
              </a:rPr>
              <a:t>escuela</a:t>
            </a:r>
            <a:r>
              <a:rPr lang="en-US" sz="2300">
                <a:cs typeface="Segoe UI"/>
              </a:rPr>
              <a:t>.   with each student in their Wednesday folders the first week of school.  En </a:t>
            </a:r>
            <a:r>
              <a:rPr lang="en-US" sz="2300" err="1">
                <a:cs typeface="Segoe UI"/>
              </a:rPr>
              <a:t>adicion</a:t>
            </a:r>
            <a:r>
              <a:rPr lang="en-US" sz="2300">
                <a:cs typeface="Segoe UI"/>
              </a:rPr>
              <a:t>, </a:t>
            </a:r>
            <a:r>
              <a:rPr lang="en-US" sz="2300" err="1">
                <a:cs typeface="Segoe UI"/>
              </a:rPr>
              <a:t>esta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en</a:t>
            </a:r>
            <a:r>
              <a:rPr lang="en-US" sz="2300">
                <a:cs typeface="Segoe UI"/>
              </a:rPr>
              <a:t> la </a:t>
            </a:r>
            <a:r>
              <a:rPr lang="en-US" sz="2300" err="1">
                <a:cs typeface="Segoe UI"/>
              </a:rPr>
              <a:t>página</a:t>
            </a:r>
            <a:r>
              <a:rPr lang="en-US" sz="2300">
                <a:cs typeface="Segoe UI"/>
              </a:rPr>
              <a:t> web de la </a:t>
            </a:r>
            <a:r>
              <a:rPr lang="en-US" sz="2300" err="1">
                <a:cs typeface="Segoe UI"/>
              </a:rPr>
              <a:t>escuela</a:t>
            </a:r>
            <a:r>
              <a:rPr lang="en-US" sz="2300">
                <a:cs typeface="Segoe UI"/>
              </a:rPr>
              <a:t>. </a:t>
            </a:r>
          </a:p>
          <a:p>
            <a:r>
              <a:rPr lang="en-US" sz="2300">
                <a:cs typeface="Segoe UI"/>
              </a:rPr>
              <a:t>​</a:t>
            </a:r>
          </a:p>
          <a:p>
            <a:r>
              <a:rPr lang="en-US" sz="2300">
                <a:cs typeface="Segoe UI"/>
              </a:rPr>
              <a:t>Hay </a:t>
            </a:r>
            <a:r>
              <a:rPr lang="en-US" sz="2300" err="1">
                <a:cs typeface="Segoe UI"/>
              </a:rPr>
              <a:t>muchas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oportunidades</a:t>
            </a:r>
            <a:r>
              <a:rPr lang="en-US" sz="2300">
                <a:cs typeface="Segoe UI"/>
              </a:rPr>
              <a:t> que </a:t>
            </a:r>
            <a:r>
              <a:rPr lang="en-US" sz="2300" err="1">
                <a:cs typeface="Segoe UI"/>
              </a:rPr>
              <a:t>existe</a:t>
            </a:r>
            <a:r>
              <a:rPr lang="en-US" sz="2300">
                <a:cs typeface="Segoe UI"/>
              </a:rPr>
              <a:t> para </a:t>
            </a:r>
            <a:r>
              <a:rPr lang="en-US" sz="2300" err="1">
                <a:cs typeface="Segoe UI"/>
              </a:rPr>
              <a:t>los</a:t>
            </a:r>
            <a:r>
              <a:rPr lang="en-US" sz="2300">
                <a:cs typeface="Segoe UI"/>
              </a:rPr>
              <a:t> padres y </a:t>
            </a:r>
            <a:r>
              <a:rPr lang="en-US" sz="2300" err="1">
                <a:cs typeface="Segoe UI"/>
              </a:rPr>
              <a:t>familias</a:t>
            </a:r>
            <a:r>
              <a:rPr lang="en-US" sz="2300">
                <a:cs typeface="Segoe UI"/>
              </a:rPr>
              <a:t> para </a:t>
            </a:r>
            <a:r>
              <a:rPr lang="en-US" sz="2300" err="1">
                <a:cs typeface="Segoe UI"/>
              </a:rPr>
              <a:t>participar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en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los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eventos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escolares</a:t>
            </a:r>
            <a:r>
              <a:rPr lang="en-US" sz="2300">
                <a:cs typeface="Segoe UI"/>
              </a:rPr>
              <a:t>.   ​ Este </a:t>
            </a:r>
            <a:r>
              <a:rPr lang="en-US" sz="2300" err="1">
                <a:cs typeface="Segoe UI"/>
              </a:rPr>
              <a:t>atenta</a:t>
            </a:r>
            <a:r>
              <a:rPr lang="en-US" sz="2300">
                <a:cs typeface="Segoe UI"/>
              </a:rPr>
              <a:t> para mas </a:t>
            </a:r>
            <a:r>
              <a:rPr lang="en-US" sz="2300" err="1">
                <a:cs typeface="Segoe UI"/>
              </a:rPr>
              <a:t>informacion</a:t>
            </a:r>
            <a:r>
              <a:rPr lang="en-US" sz="2300">
                <a:cs typeface="Segoe UI"/>
              </a:rPr>
              <a:t> de </a:t>
            </a:r>
            <a:r>
              <a:rPr lang="en-US" sz="2300" err="1">
                <a:cs typeface="Segoe UI"/>
              </a:rPr>
              <a:t>los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eventos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escolares</a:t>
            </a:r>
            <a:r>
              <a:rPr lang="en-US" sz="2300">
                <a:cs typeface="Segoe UI"/>
              </a:rPr>
              <a:t> que son </a:t>
            </a:r>
            <a:r>
              <a:rPr lang="en-US" sz="2300" err="1">
                <a:cs typeface="Segoe UI"/>
              </a:rPr>
              <a:t>compartido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en</a:t>
            </a:r>
            <a:r>
              <a:rPr lang="en-US" sz="2300">
                <a:cs typeface="Segoe UI"/>
              </a:rPr>
              <a:t>  que se </a:t>
            </a:r>
            <a:r>
              <a:rPr lang="en-US" sz="2300" err="1">
                <a:cs typeface="Segoe UI"/>
              </a:rPr>
              <a:t>compartan</a:t>
            </a:r>
            <a:r>
              <a:rPr lang="en-US" sz="2300">
                <a:cs typeface="Segoe UI"/>
              </a:rPr>
              <a:t> </a:t>
            </a:r>
            <a:r>
              <a:rPr lang="en-US" sz="2300" err="1">
                <a:cs typeface="Segoe UI"/>
              </a:rPr>
              <a:t>en</a:t>
            </a:r>
            <a:r>
              <a:rPr lang="en-US" sz="2300">
                <a:cs typeface="Segoe UI"/>
              </a:rPr>
              <a:t> Class Dojo y </a:t>
            </a:r>
            <a:r>
              <a:rPr lang="en-US" sz="2300" err="1">
                <a:cs typeface="Segoe UI"/>
              </a:rPr>
              <a:t>en</a:t>
            </a:r>
            <a:r>
              <a:rPr lang="en-US" sz="2300">
                <a:cs typeface="Segoe UI"/>
              </a:rPr>
              <a:t> la </a:t>
            </a:r>
            <a:r>
              <a:rPr lang="en-US" sz="2300" err="1">
                <a:cs typeface="Segoe UI"/>
              </a:rPr>
              <a:t>pagina</a:t>
            </a:r>
            <a:r>
              <a:rPr lang="en-US" sz="2300">
                <a:cs typeface="Segoe UI"/>
              </a:rPr>
              <a:t> de Facebook .​</a:t>
            </a:r>
          </a:p>
        </p:txBody>
      </p:sp>
    </p:spTree>
    <p:extLst>
      <p:ext uri="{BB962C8B-B14F-4D97-AF65-F5344CB8AC3E}">
        <p14:creationId xmlns:p14="http://schemas.microsoft.com/office/powerpoint/2010/main" val="337861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93D164-7219-4EB6-70BA-2A52092830DA}"/>
              </a:ext>
            </a:extLst>
          </p:cNvPr>
          <p:cNvSpPr txBox="1"/>
          <p:nvPr/>
        </p:nvSpPr>
        <p:spPr>
          <a:xfrm>
            <a:off x="871270" y="1590137"/>
            <a:ext cx="10578858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Las </a:t>
            </a:r>
            <a:r>
              <a:rPr lang="en-US" sz="3600" dirty="0" err="1"/>
              <a:t>investigaciones</a:t>
            </a:r>
            <a:r>
              <a:rPr lang="en-US" sz="3600" dirty="0"/>
              <a:t> </a:t>
            </a:r>
            <a:r>
              <a:rPr lang="en-US" sz="3600" dirty="0" err="1"/>
              <a:t>han</a:t>
            </a:r>
            <a:r>
              <a:rPr lang="en-US" sz="3600" dirty="0"/>
              <a:t> </a:t>
            </a:r>
            <a:r>
              <a:rPr lang="en-US" sz="3600" dirty="0" err="1"/>
              <a:t>mostrado</a:t>
            </a:r>
            <a:r>
              <a:rPr lang="en-US" sz="3600" dirty="0"/>
              <a:t> que </a:t>
            </a:r>
            <a:r>
              <a:rPr lang="en-US" sz="3600" dirty="0" err="1"/>
              <a:t>cuando</a:t>
            </a:r>
            <a:r>
              <a:rPr lang="en-US" sz="3600" dirty="0"/>
              <a:t> </a:t>
            </a:r>
            <a:r>
              <a:rPr lang="en-US" sz="3600" dirty="0" err="1"/>
              <a:t>los</a:t>
            </a:r>
            <a:r>
              <a:rPr lang="en-US" sz="3600" dirty="0"/>
              <a:t> padres y </a:t>
            </a:r>
            <a:r>
              <a:rPr lang="en-US" sz="3600" dirty="0" err="1"/>
              <a:t>miembros</a:t>
            </a:r>
            <a:r>
              <a:rPr lang="en-US" sz="3600" dirty="0"/>
              <a:t> de la </a:t>
            </a:r>
            <a:r>
              <a:rPr lang="en-US" sz="3600" dirty="0" err="1"/>
              <a:t>familia</a:t>
            </a:r>
            <a:r>
              <a:rPr lang="en-US" sz="3600" dirty="0"/>
              <a:t> </a:t>
            </a:r>
            <a:r>
              <a:rPr lang="en-US" sz="3600" dirty="0" err="1"/>
              <a:t>estan</a:t>
            </a:r>
            <a:r>
              <a:rPr lang="en-US" sz="3600" dirty="0"/>
              <a:t> </a:t>
            </a:r>
            <a:r>
              <a:rPr lang="en-US" sz="3600" dirty="0" err="1"/>
              <a:t>envolucrado</a:t>
            </a:r>
            <a:r>
              <a:rPr lang="en-US" sz="3600" dirty="0"/>
              <a:t> ,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estudiante</a:t>
            </a:r>
            <a:r>
              <a:rPr lang="en-US" sz="3600" dirty="0"/>
              <a:t> </a:t>
            </a:r>
            <a:r>
              <a:rPr lang="en-US" sz="3600" dirty="0" err="1"/>
              <a:t>tiene</a:t>
            </a:r>
            <a:r>
              <a:rPr lang="en-US" sz="3600" dirty="0"/>
              <a:t> mas </a:t>
            </a:r>
            <a:r>
              <a:rPr lang="en-US" sz="3600" dirty="0" err="1"/>
              <a:t>probabilidades</a:t>
            </a:r>
            <a:r>
              <a:rPr lang="en-US" sz="3600" dirty="0"/>
              <a:t>: </a:t>
            </a:r>
            <a:endParaRPr lang="en-US" dirty="0"/>
          </a:p>
          <a:p>
            <a:r>
              <a:rPr lang="en-US" sz="3600" dirty="0"/>
              <a:t>• </a:t>
            </a:r>
            <a:r>
              <a:rPr lang="en-US" sz="2400" dirty="0" err="1"/>
              <a:t>adquirir</a:t>
            </a:r>
            <a:r>
              <a:rPr lang="en-US" sz="2400" dirty="0"/>
              <a:t> </a:t>
            </a:r>
            <a:r>
              <a:rPr lang="en-US" sz="2400" dirty="0" err="1"/>
              <a:t>mejores</a:t>
            </a:r>
            <a:r>
              <a:rPr lang="en-US" sz="2400" dirty="0"/>
              <a:t> </a:t>
            </a:r>
            <a:r>
              <a:rPr lang="en-US" sz="2400" dirty="0" err="1"/>
              <a:t>calificaciones</a:t>
            </a:r>
            <a:r>
              <a:rPr lang="en-US" sz="2400" dirty="0"/>
              <a:t>                              • </a:t>
            </a:r>
            <a:r>
              <a:rPr lang="en-US" sz="2400" dirty="0" err="1"/>
              <a:t>tener</a:t>
            </a:r>
            <a:r>
              <a:rPr lang="en-US" sz="2400" dirty="0"/>
              <a:t> </a:t>
            </a:r>
            <a:r>
              <a:rPr lang="en-US" sz="2400" dirty="0" err="1"/>
              <a:t>mejores</a:t>
            </a:r>
            <a:r>
              <a:rPr lang="en-US" sz="2400" dirty="0"/>
              <a:t> </a:t>
            </a:r>
            <a:r>
              <a:rPr lang="en-US" sz="2400" dirty="0" err="1"/>
              <a:t>habilidades</a:t>
            </a:r>
            <a:r>
              <a:rPr lang="en-US" sz="2400" dirty="0"/>
              <a:t> </a:t>
            </a:r>
            <a:r>
              <a:rPr lang="en-US" sz="2400" dirty="0" err="1"/>
              <a:t>sociales</a:t>
            </a:r>
            <a:endParaRPr lang="en-US" sz="2400" dirty="0"/>
          </a:p>
          <a:p>
            <a:r>
              <a:rPr lang="en-US" sz="3600"/>
              <a:t>• </a:t>
            </a:r>
            <a:r>
              <a:rPr lang="en-US" sz="2400" err="1"/>
              <a:t>adquirir</a:t>
            </a:r>
            <a:r>
              <a:rPr lang="en-US" sz="2400" dirty="0"/>
              <a:t> </a:t>
            </a:r>
            <a:r>
              <a:rPr lang="en-US" sz="2400" err="1"/>
              <a:t>mejores</a:t>
            </a:r>
            <a:r>
              <a:rPr lang="en-US" sz="2400" dirty="0"/>
              <a:t> </a:t>
            </a:r>
            <a:r>
              <a:rPr lang="en-US" sz="2400" err="1"/>
              <a:t>notas</a:t>
            </a:r>
            <a:r>
              <a:rPr lang="en-US" sz="2400" dirty="0"/>
              <a:t> </a:t>
            </a:r>
            <a:r>
              <a:rPr lang="en-US" sz="2400" err="1"/>
              <a:t>en</a:t>
            </a:r>
            <a:r>
              <a:rPr lang="en-US" sz="2400"/>
              <a:t> las </a:t>
            </a:r>
            <a:r>
              <a:rPr lang="en-US" sz="2400" err="1"/>
              <a:t>evaluaciones</a:t>
            </a:r>
            <a:r>
              <a:rPr lang="en-US" sz="2400" dirty="0"/>
              <a:t>             </a:t>
            </a:r>
            <a:r>
              <a:rPr lang="en-US" sz="3600"/>
              <a:t>• </a:t>
            </a:r>
            <a:r>
              <a:rPr lang="en-US" sz="2400"/>
              <a:t> pasar de </a:t>
            </a:r>
            <a:r>
              <a:rPr lang="en-US" sz="2400" err="1"/>
              <a:t>grado</a:t>
            </a:r>
            <a:endParaRPr lang="en-US" sz="2400"/>
          </a:p>
          <a:p>
            <a:r>
              <a:rPr lang="en-US" sz="3600" dirty="0"/>
              <a:t>• </a:t>
            </a:r>
            <a:r>
              <a:rPr lang="en-US" sz="2400" dirty="0" err="1"/>
              <a:t>asistir</a:t>
            </a:r>
            <a:r>
              <a:rPr lang="en-US" sz="2400" dirty="0"/>
              <a:t> la </a:t>
            </a:r>
            <a:r>
              <a:rPr lang="en-US" sz="2400" dirty="0" err="1"/>
              <a:t>escuela</a:t>
            </a:r>
            <a:r>
              <a:rPr lang="en-US" sz="2400" dirty="0"/>
              <a:t>                                                      • </a:t>
            </a:r>
            <a:r>
              <a:rPr lang="en-US" sz="2400" dirty="0" err="1"/>
              <a:t>graduarse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adaptarse</a:t>
            </a:r>
            <a:r>
              <a:rPr lang="en-US" sz="2400" dirty="0"/>
              <a:t> de </a:t>
            </a:r>
            <a:r>
              <a:rPr lang="en-US" sz="2400" dirty="0" err="1"/>
              <a:t>cambios</a:t>
            </a:r>
            <a:r>
              <a:rPr lang="en-US" sz="2400" dirty="0"/>
              <a:t>                                              • </a:t>
            </a:r>
            <a:r>
              <a:rPr lang="en-US" sz="2400" dirty="0" err="1"/>
              <a:t>continuar</a:t>
            </a:r>
            <a:r>
              <a:rPr lang="en-US" sz="2400" dirty="0"/>
              <a:t> sus </a:t>
            </a:r>
            <a:r>
              <a:rPr lang="en-US" sz="2400" dirty="0" err="1"/>
              <a:t>estudios</a:t>
            </a:r>
            <a:r>
              <a:rPr lang="en-US" sz="2400" dirty="0"/>
              <a:t> </a:t>
            </a:r>
            <a:r>
              <a:rPr lang="en-US" sz="2400" dirty="0" err="1"/>
              <a:t>despues</a:t>
            </a:r>
            <a:r>
              <a:rPr lang="en-US" sz="2400" dirty="0"/>
              <a:t> de                                                                                    la </a:t>
            </a:r>
            <a:r>
              <a:rPr lang="en-US" sz="2400" dirty="0" err="1"/>
              <a:t>preparatoria</a:t>
            </a:r>
            <a:r>
              <a:rPr lang="en-US" sz="2400" dirty="0"/>
              <a:t>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101819-9E55-0F49-19D1-CB180C70FC04}"/>
              </a:ext>
            </a:extLst>
          </p:cNvPr>
          <p:cNvSpPr txBox="1">
            <a:spLocks/>
          </p:cNvSpPr>
          <p:nvPr/>
        </p:nvSpPr>
        <p:spPr>
          <a:xfrm>
            <a:off x="375252" y="594205"/>
            <a:ext cx="11067685" cy="72877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El </a:t>
            </a:r>
            <a:r>
              <a:rPr lang="en-US" b="1" err="1"/>
              <a:t>compromiso</a:t>
            </a:r>
            <a:r>
              <a:rPr lang="en-US" b="1"/>
              <a:t> de padre-</a:t>
            </a:r>
            <a:r>
              <a:rPr lang="en-US" b="1" err="1"/>
              <a:t>familia</a:t>
            </a:r>
            <a:r>
              <a:rPr lang="en-US" b="1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97932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782" y="644236"/>
            <a:ext cx="1064029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/>
              <a:t>Los </a:t>
            </a:r>
            <a:r>
              <a:rPr lang="en-US" sz="4000" b="1" err="1"/>
              <a:t>requisitos</a:t>
            </a:r>
            <a:r>
              <a:rPr lang="en-US" sz="4000" b="1"/>
              <a:t> para la </a:t>
            </a:r>
            <a:r>
              <a:rPr lang="en-US" sz="4000" b="1" err="1"/>
              <a:t>participacion</a:t>
            </a:r>
            <a:r>
              <a:rPr lang="en-US" sz="4000" b="1"/>
              <a:t> familiar  </a:t>
            </a:r>
          </a:p>
          <a:p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997180" y="1215518"/>
            <a:ext cx="9365671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err="1"/>
              <a:t>Asistir</a:t>
            </a:r>
            <a:r>
              <a:rPr lang="en-US" sz="3200"/>
              <a:t> a </a:t>
            </a:r>
            <a:r>
              <a:rPr lang="en-US" sz="3200" err="1"/>
              <a:t>los</a:t>
            </a:r>
            <a:r>
              <a:rPr lang="en-US" sz="3200"/>
              <a:t> </a:t>
            </a:r>
            <a:r>
              <a:rPr lang="en-US" sz="3200" err="1"/>
              <a:t>eventos</a:t>
            </a:r>
            <a:r>
              <a:rPr lang="en-US" sz="3200"/>
              <a:t> de la </a:t>
            </a:r>
            <a:r>
              <a:rPr lang="en-US" sz="3200" err="1"/>
              <a:t>escuela</a:t>
            </a:r>
            <a:endParaRPr 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err="1"/>
              <a:t>Asistir</a:t>
            </a:r>
            <a:r>
              <a:rPr lang="en-US" sz="3200"/>
              <a:t> a las </a:t>
            </a:r>
            <a:r>
              <a:rPr lang="en-US" sz="3200" err="1"/>
              <a:t>conferencias</a:t>
            </a:r>
            <a:r>
              <a:rPr lang="en-US" sz="3200"/>
              <a:t> de padre- maestro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err="1"/>
              <a:t>Conviertete</a:t>
            </a:r>
            <a:r>
              <a:rPr lang="en-US" sz="3200"/>
              <a:t> </a:t>
            </a:r>
            <a:r>
              <a:rPr lang="en-US" sz="3200" err="1"/>
              <a:t>en</a:t>
            </a:r>
            <a:r>
              <a:rPr lang="en-US" sz="3200"/>
              <a:t> un </a:t>
            </a:r>
            <a:r>
              <a:rPr lang="en-US" sz="3200" err="1"/>
              <a:t>colaborador</a:t>
            </a:r>
            <a:r>
              <a:rPr lang="en-US" sz="3200"/>
              <a:t> de la </a:t>
            </a:r>
            <a:r>
              <a:rPr lang="en-US" sz="3200" err="1"/>
              <a:t>escuela</a:t>
            </a:r>
            <a:r>
              <a:rPr lang="en-US" sz="3200"/>
              <a:t> – </a:t>
            </a:r>
            <a:r>
              <a:rPr lang="en-US" sz="3200" err="1"/>
              <a:t>unate</a:t>
            </a:r>
            <a:r>
              <a:rPr lang="en-US" sz="3200"/>
              <a:t> al PTO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Responder a </a:t>
            </a:r>
            <a:r>
              <a:rPr lang="en-US" sz="3200" err="1"/>
              <a:t>todas</a:t>
            </a:r>
            <a:r>
              <a:rPr lang="en-US" sz="3200"/>
              <a:t> las </a:t>
            </a:r>
            <a:r>
              <a:rPr lang="en-US" sz="3200" err="1"/>
              <a:t>notas</a:t>
            </a:r>
            <a:r>
              <a:rPr lang="en-US" sz="3200"/>
              <a:t>, </a:t>
            </a:r>
            <a:r>
              <a:rPr lang="en-US" sz="3200" err="1"/>
              <a:t>enuestas</a:t>
            </a:r>
            <a:r>
              <a:rPr lang="en-US" sz="3200"/>
              <a:t>, y </a:t>
            </a:r>
            <a:r>
              <a:rPr lang="en-US" sz="3200" err="1"/>
              <a:t>los</a:t>
            </a:r>
            <a:r>
              <a:rPr lang="en-US" sz="3200"/>
              <a:t> </a:t>
            </a:r>
            <a:r>
              <a:rPr lang="en-US" sz="3200" err="1"/>
              <a:t>cuestionarios</a:t>
            </a:r>
            <a:r>
              <a:rPr lang="en-US" sz="3200"/>
              <a:t> </a:t>
            </a:r>
            <a:r>
              <a:rPr lang="en-US" sz="3200" err="1"/>
              <a:t>donde</a:t>
            </a:r>
            <a:r>
              <a:rPr lang="en-US" sz="3200"/>
              <a:t> </a:t>
            </a:r>
            <a:r>
              <a:rPr lang="en-US" sz="3200" err="1"/>
              <a:t>pueda</a:t>
            </a:r>
            <a:r>
              <a:rPr lang="en-US" sz="3200"/>
              <a:t> </a:t>
            </a:r>
            <a:r>
              <a:rPr lang="en-US" sz="3200" err="1"/>
              <a:t>expresar</a:t>
            </a:r>
            <a:r>
              <a:rPr lang="en-US" sz="3200"/>
              <a:t> </a:t>
            </a:r>
            <a:r>
              <a:rPr lang="en-US" sz="3200" err="1"/>
              <a:t>su</a:t>
            </a:r>
            <a:r>
              <a:rPr lang="en-US" sz="3200"/>
              <a:t> </a:t>
            </a:r>
            <a:r>
              <a:rPr lang="en-US" sz="3200" err="1"/>
              <a:t>comentarios</a:t>
            </a:r>
            <a:endParaRPr 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err="1"/>
              <a:t>Expresar</a:t>
            </a:r>
            <a:r>
              <a:rPr lang="en-US" sz="3200"/>
              <a:t> sus ideas e inquietudes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err="1"/>
              <a:t>Monitorear</a:t>
            </a:r>
            <a:r>
              <a:rPr lang="en-US" sz="3200"/>
              <a:t> </a:t>
            </a:r>
            <a:r>
              <a:rPr lang="en-US" sz="3200" err="1"/>
              <a:t>los</a:t>
            </a:r>
            <a:r>
              <a:rPr lang="en-US" sz="3200"/>
              <a:t> </a:t>
            </a:r>
            <a:r>
              <a:rPr lang="en-US" sz="3200" err="1"/>
              <a:t>estudios</a:t>
            </a:r>
            <a:r>
              <a:rPr lang="en-US" sz="3200"/>
              <a:t> </a:t>
            </a:r>
            <a:r>
              <a:rPr lang="en-US" sz="3200" err="1"/>
              <a:t>academicos</a:t>
            </a:r>
            <a:r>
              <a:rPr lang="en-US" sz="3200"/>
              <a:t> de </a:t>
            </a:r>
            <a:r>
              <a:rPr lang="en-US" sz="3200" err="1"/>
              <a:t>su</a:t>
            </a:r>
            <a:r>
              <a:rPr lang="en-US" sz="3200"/>
              <a:t> </a:t>
            </a:r>
            <a:r>
              <a:rPr lang="en-US" sz="3200" err="1"/>
              <a:t>estudiante</a:t>
            </a:r>
            <a:r>
              <a:rPr lang="en-US" sz="3200"/>
              <a:t> y </a:t>
            </a:r>
            <a:r>
              <a:rPr lang="en-US" sz="3200" err="1"/>
              <a:t>el</a:t>
            </a:r>
            <a:r>
              <a:rPr lang="en-US" sz="3200"/>
              <a:t> </a:t>
            </a:r>
            <a:r>
              <a:rPr lang="en-US" sz="3200" err="1"/>
              <a:t>comportamiento</a:t>
            </a:r>
            <a:endParaRPr 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err="1"/>
              <a:t>Voluntoriado</a:t>
            </a:r>
            <a:r>
              <a:rPr lang="en-US" sz="3200"/>
              <a:t> </a:t>
            </a:r>
            <a:r>
              <a:rPr lang="en-US" sz="3200" err="1"/>
              <a:t>si</a:t>
            </a:r>
            <a:r>
              <a:rPr lang="en-US" sz="3200"/>
              <a:t> </a:t>
            </a:r>
            <a:r>
              <a:rPr lang="en-US" sz="3200" err="1"/>
              <a:t>corresponde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391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7" y="1517073"/>
            <a:ext cx="10744197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err="1"/>
              <a:t>Entrenamiento</a:t>
            </a:r>
            <a:r>
              <a:rPr lang="en-US" sz="3200"/>
              <a:t> para </a:t>
            </a:r>
            <a:r>
              <a:rPr lang="en-US" sz="3200" err="1"/>
              <a:t>los</a:t>
            </a:r>
            <a:r>
              <a:rPr lang="en-US" sz="3200"/>
              <a:t> padres se </a:t>
            </a:r>
            <a:r>
              <a:rPr lang="en-US" sz="3200" err="1"/>
              <a:t>ofrecerá</a:t>
            </a:r>
            <a:r>
              <a:rPr lang="en-US" sz="3200"/>
              <a:t> a </a:t>
            </a:r>
            <a:r>
              <a:rPr lang="en-US" sz="3200" err="1"/>
              <a:t>nivel</a:t>
            </a:r>
            <a:r>
              <a:rPr lang="en-US" sz="3200"/>
              <a:t> de </a:t>
            </a:r>
            <a:r>
              <a:rPr lang="en-US" sz="3200" err="1"/>
              <a:t>grado</a:t>
            </a:r>
            <a:r>
              <a:rPr lang="en-US" sz="3200"/>
              <a:t> </a:t>
            </a:r>
            <a:r>
              <a:rPr lang="en-US" sz="3200" err="1"/>
              <a:t>durante</a:t>
            </a:r>
            <a:r>
              <a:rPr lang="en-US" sz="3200"/>
              <a:t> </a:t>
            </a:r>
            <a:r>
              <a:rPr lang="en-US" sz="3200" err="1"/>
              <a:t>el</a:t>
            </a:r>
            <a:r>
              <a:rPr lang="en-US" sz="3200"/>
              <a:t> </a:t>
            </a:r>
            <a:r>
              <a:rPr lang="en-US" sz="3200" err="1"/>
              <a:t>año</a:t>
            </a:r>
            <a:r>
              <a:rPr lang="en-US" sz="3200"/>
              <a:t> escolar para </a:t>
            </a:r>
            <a:r>
              <a:rPr lang="en-US" sz="3200" err="1"/>
              <a:t>discutir</a:t>
            </a:r>
            <a:r>
              <a:rPr lang="en-US" sz="3200"/>
              <a:t> </a:t>
            </a:r>
            <a:r>
              <a:rPr lang="en-US" sz="3200" err="1"/>
              <a:t>el</a:t>
            </a:r>
            <a:r>
              <a:rPr lang="en-US" sz="3200"/>
              <a:t> </a:t>
            </a:r>
            <a:r>
              <a:rPr lang="en-US" sz="3200" err="1"/>
              <a:t>curriculu</a:t>
            </a:r>
            <a:r>
              <a:rPr lang="en-US" sz="3200"/>
              <a:t> y </a:t>
            </a:r>
            <a:r>
              <a:rPr lang="en-US" sz="3200" err="1"/>
              <a:t>maneras</a:t>
            </a:r>
            <a:r>
              <a:rPr lang="en-US" sz="3200"/>
              <a:t> </a:t>
            </a:r>
            <a:r>
              <a:rPr lang="en-US" sz="3200" err="1"/>
              <a:t>como</a:t>
            </a:r>
            <a:r>
              <a:rPr lang="en-US" sz="3200"/>
              <a:t> </a:t>
            </a:r>
            <a:r>
              <a:rPr lang="en-US" sz="3200" err="1"/>
              <a:t>ayudar</a:t>
            </a:r>
            <a:r>
              <a:rPr lang="en-US" sz="3200"/>
              <a:t> a </a:t>
            </a:r>
            <a:r>
              <a:rPr lang="en-US" sz="3200" err="1"/>
              <a:t>su</a:t>
            </a:r>
            <a:r>
              <a:rPr lang="en-US" sz="3200"/>
              <a:t> </a:t>
            </a:r>
            <a:r>
              <a:rPr lang="en-US" sz="3200" err="1"/>
              <a:t>estudiante</a:t>
            </a:r>
            <a:r>
              <a:rPr lang="en-US" sz="3200"/>
              <a:t> </a:t>
            </a:r>
            <a:r>
              <a:rPr lang="en-US" sz="3200" err="1"/>
              <a:t>en</a:t>
            </a:r>
            <a:r>
              <a:rPr lang="en-US" sz="3200"/>
              <a:t> casa.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La </a:t>
            </a:r>
            <a:r>
              <a:rPr lang="en-US" sz="3200" err="1"/>
              <a:t>coordinadora</a:t>
            </a:r>
            <a:r>
              <a:rPr lang="en-US" sz="3200"/>
              <a:t> </a:t>
            </a:r>
            <a:r>
              <a:rPr lang="en-US" sz="3200" err="1"/>
              <a:t>también</a:t>
            </a:r>
            <a:r>
              <a:rPr lang="en-US" sz="3200"/>
              <a:t> </a:t>
            </a:r>
            <a:r>
              <a:rPr lang="en-US" sz="3200" err="1"/>
              <a:t>facilitara</a:t>
            </a:r>
            <a:r>
              <a:rPr lang="en-US" sz="3200"/>
              <a:t> </a:t>
            </a:r>
            <a:r>
              <a:rPr lang="en-US" sz="3200" err="1"/>
              <a:t>varios</a:t>
            </a:r>
            <a:r>
              <a:rPr lang="en-US" sz="3200"/>
              <a:t> </a:t>
            </a:r>
            <a:r>
              <a:rPr lang="en-US" sz="3200" err="1"/>
              <a:t>tallaeres</a:t>
            </a:r>
            <a:r>
              <a:rPr lang="en-US" sz="3200"/>
              <a:t> de </a:t>
            </a:r>
            <a:r>
              <a:rPr lang="en-US" sz="3200" err="1"/>
              <a:t>diferente</a:t>
            </a:r>
            <a:r>
              <a:rPr lang="en-US" sz="3200"/>
              <a:t> de </a:t>
            </a:r>
            <a:r>
              <a:rPr lang="en-US" sz="3200" err="1"/>
              <a:t>temas</a:t>
            </a:r>
            <a:r>
              <a:rPr lang="en-US" sz="3200"/>
              <a:t> </a:t>
            </a:r>
            <a:r>
              <a:rPr lang="en-US" sz="3200" err="1"/>
              <a:t>durante</a:t>
            </a:r>
            <a:r>
              <a:rPr lang="en-US" sz="3200"/>
              <a:t> </a:t>
            </a:r>
            <a:r>
              <a:rPr lang="en-US" sz="3200" err="1"/>
              <a:t>el</a:t>
            </a:r>
            <a:r>
              <a:rPr lang="en-US" sz="3200"/>
              <a:t> </a:t>
            </a:r>
            <a:r>
              <a:rPr lang="en-US" sz="3200" err="1"/>
              <a:t>ano</a:t>
            </a:r>
            <a:r>
              <a:rPr lang="en-US" sz="3200"/>
              <a:t> escolar. </a:t>
            </a:r>
            <a:br>
              <a:rPr lang="en-US" sz="3200"/>
            </a:br>
            <a:r>
              <a:rPr lang="en-US" sz="3600" b="1"/>
              <a:t>Este </a:t>
            </a:r>
            <a:r>
              <a:rPr lang="en-US" sz="3600" b="1" err="1"/>
              <a:t>atento</a:t>
            </a:r>
            <a:r>
              <a:rPr lang="en-US" sz="3600" b="1"/>
              <a:t> de </a:t>
            </a:r>
            <a:r>
              <a:rPr lang="en-US" sz="3600" b="1" err="1"/>
              <a:t>los</a:t>
            </a:r>
            <a:r>
              <a:rPr lang="en-US" sz="3600" b="1"/>
              <a:t> </a:t>
            </a:r>
            <a:r>
              <a:rPr lang="en-US" sz="3600" b="1" err="1"/>
              <a:t>avisos</a:t>
            </a:r>
            <a:r>
              <a:rPr lang="en-US" sz="3600" b="1"/>
              <a:t>, </a:t>
            </a:r>
            <a:r>
              <a:rPr lang="en-US" sz="3600" b="1" err="1"/>
              <a:t>mensajes</a:t>
            </a:r>
            <a:r>
              <a:rPr lang="en-US" sz="3600" b="1"/>
              <a:t> </a:t>
            </a:r>
            <a:r>
              <a:rPr lang="en-US" sz="3600" b="1" err="1"/>
              <a:t>en</a:t>
            </a:r>
            <a:r>
              <a:rPr lang="en-US" sz="3600" b="1"/>
              <a:t> Class Dojo, </a:t>
            </a:r>
            <a:r>
              <a:rPr lang="en-US" sz="3600" b="1" err="1"/>
              <a:t>en</a:t>
            </a:r>
            <a:r>
              <a:rPr lang="en-US" sz="3600" b="1"/>
              <a:t> </a:t>
            </a:r>
            <a:r>
              <a:rPr lang="en-US" sz="3600" b="1" err="1"/>
              <a:t>nuestra</a:t>
            </a:r>
            <a:r>
              <a:rPr lang="en-US" sz="3600" b="1"/>
              <a:t> </a:t>
            </a:r>
            <a:r>
              <a:rPr lang="en-US" sz="3600" b="1" err="1"/>
              <a:t>página</a:t>
            </a:r>
            <a:r>
              <a:rPr lang="en-US" sz="3600" b="1"/>
              <a:t> de Facebook  y las </a:t>
            </a:r>
            <a:r>
              <a:rPr lang="en-US" sz="3600" b="1" err="1"/>
              <a:t>llamadas</a:t>
            </a:r>
            <a:r>
              <a:rPr lang="en-US" sz="3600" b="1"/>
              <a:t> </a:t>
            </a:r>
            <a:r>
              <a:rPr lang="en-US" sz="3600" b="1" err="1"/>
              <a:t>automáticas</a:t>
            </a:r>
            <a:r>
              <a:rPr lang="en-US" sz="3600" b="1"/>
              <a:t> con </a:t>
            </a:r>
            <a:r>
              <a:rPr lang="en-US" sz="3600" b="1" err="1"/>
              <a:t>fechas</a:t>
            </a:r>
            <a:r>
              <a:rPr lang="en-US" sz="3600" b="1"/>
              <a:t> y horas.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404EC-F29E-07CF-96F2-C14764F6BD90}"/>
              </a:ext>
            </a:extLst>
          </p:cNvPr>
          <p:cNvSpPr txBox="1"/>
          <p:nvPr/>
        </p:nvSpPr>
        <p:spPr>
          <a:xfrm>
            <a:off x="1862364" y="587159"/>
            <a:ext cx="846239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err="1"/>
              <a:t>Disponibilidad</a:t>
            </a:r>
            <a:r>
              <a:rPr lang="en-US" sz="4400" b="1"/>
              <a:t> de </a:t>
            </a:r>
            <a:r>
              <a:rPr lang="en-US" sz="4400" b="1" err="1"/>
              <a:t>entrenamiento</a:t>
            </a:r>
            <a:r>
              <a:rPr lang="en-US" sz="4400" b="1"/>
              <a:t> para </a:t>
            </a:r>
            <a:r>
              <a:rPr lang="en-US" sz="4400" b="1" err="1"/>
              <a:t>los</a:t>
            </a:r>
            <a:r>
              <a:rPr lang="en-US" sz="4400" b="1"/>
              <a:t> padres Training​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0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6" y="795981"/>
            <a:ext cx="10529452" cy="68018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El plan de </a:t>
            </a:r>
            <a:r>
              <a:rPr lang="en-US" sz="3200" err="1"/>
              <a:t>mejoramiento</a:t>
            </a:r>
            <a:r>
              <a:rPr lang="en-US" sz="3200"/>
              <a:t> de la </a:t>
            </a:r>
            <a:r>
              <a:rPr lang="en-US" sz="3200" err="1"/>
              <a:t>escuela</a:t>
            </a:r>
            <a:r>
              <a:rPr lang="en-US" sz="3200"/>
              <a:t> de Title I  (SIP) es un plan de </a:t>
            </a:r>
            <a:r>
              <a:rPr lang="en-US" sz="3200" err="1"/>
              <a:t>ambito</a:t>
            </a:r>
            <a:r>
              <a:rPr lang="en-US" sz="3200"/>
              <a:t> escolar  </a:t>
            </a:r>
            <a:r>
              <a:rPr lang="en-US" sz="3200" err="1"/>
              <a:t>disenado</a:t>
            </a:r>
            <a:r>
              <a:rPr lang="en-US" sz="3200"/>
              <a:t> para </a:t>
            </a:r>
            <a:r>
              <a:rPr lang="en-US" sz="3200" err="1"/>
              <a:t>aumentar</a:t>
            </a:r>
            <a:r>
              <a:rPr lang="en-US" sz="3200"/>
              <a:t> </a:t>
            </a:r>
            <a:r>
              <a:rPr lang="en-US" sz="3200" err="1"/>
              <a:t>el</a:t>
            </a:r>
            <a:r>
              <a:rPr lang="en-US" sz="3200"/>
              <a:t> </a:t>
            </a:r>
            <a:r>
              <a:rPr lang="en-US" sz="3200" err="1"/>
              <a:t>rendimiento</a:t>
            </a:r>
            <a:r>
              <a:rPr lang="en-US" sz="3200"/>
              <a:t> de </a:t>
            </a:r>
            <a:r>
              <a:rPr lang="en-US" sz="3200" err="1"/>
              <a:t>los</a:t>
            </a:r>
            <a:r>
              <a:rPr lang="en-US" sz="3200"/>
              <a:t> </a:t>
            </a:r>
            <a:r>
              <a:rPr lang="en-US" sz="3200" err="1"/>
              <a:t>estudiantes</a:t>
            </a:r>
            <a:r>
              <a:rPr lang="en-US" sz="3200"/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El plan SIP se </a:t>
            </a:r>
            <a:r>
              <a:rPr lang="en-US" sz="3200" err="1"/>
              <a:t>actualiza</a:t>
            </a:r>
            <a:r>
              <a:rPr lang="en-US" sz="3200"/>
              <a:t> </a:t>
            </a:r>
            <a:r>
              <a:rPr lang="en-US" sz="3200" err="1"/>
              <a:t>anualmente</a:t>
            </a:r>
            <a:r>
              <a:rPr lang="en-US" sz="3200"/>
              <a:t> para </a:t>
            </a:r>
            <a:r>
              <a:rPr lang="en-US" sz="3200" err="1"/>
              <a:t>satisfacer</a:t>
            </a:r>
            <a:r>
              <a:rPr lang="en-US" sz="3200"/>
              <a:t> las </a:t>
            </a:r>
            <a:r>
              <a:rPr lang="en-US" sz="3200" err="1"/>
              <a:t>necesidades</a:t>
            </a:r>
            <a:r>
              <a:rPr lang="en-US" sz="3200"/>
              <a:t> de </a:t>
            </a:r>
            <a:r>
              <a:rPr lang="en-US" sz="3200" err="1"/>
              <a:t>los</a:t>
            </a:r>
            <a:r>
              <a:rPr lang="en-US" sz="3200"/>
              <a:t> </a:t>
            </a:r>
            <a:r>
              <a:rPr lang="en-US" sz="3200" err="1"/>
              <a:t>estudiantes</a:t>
            </a:r>
            <a:r>
              <a:rPr lang="en-US" sz="3200"/>
              <a:t> de la </a:t>
            </a:r>
            <a:r>
              <a:rPr lang="en-US" sz="3200" err="1"/>
              <a:t>escuela</a:t>
            </a:r>
            <a:r>
              <a:rPr lang="en-US" sz="3200"/>
              <a:t> </a:t>
            </a:r>
            <a:r>
              <a:rPr lang="en-US" sz="3200" err="1"/>
              <a:t>primaria</a:t>
            </a:r>
            <a:r>
              <a:rPr lang="en-US" sz="3200"/>
              <a:t> Kate Bond.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/>
              <a:t>Las </a:t>
            </a:r>
            <a:r>
              <a:rPr lang="en-US" sz="3200" err="1"/>
              <a:t>aportaciones</a:t>
            </a:r>
            <a:r>
              <a:rPr lang="en-US" sz="3200"/>
              <a:t> de </a:t>
            </a:r>
            <a:r>
              <a:rPr lang="en-US" sz="3200" err="1"/>
              <a:t>los</a:t>
            </a:r>
            <a:r>
              <a:rPr lang="en-US" sz="3200"/>
              <a:t> padres, personal, y </a:t>
            </a:r>
            <a:r>
              <a:rPr lang="en-US" sz="3200" err="1"/>
              <a:t>otros</a:t>
            </a:r>
            <a:r>
              <a:rPr lang="en-US" sz="3200"/>
              <a:t> </a:t>
            </a:r>
            <a:r>
              <a:rPr lang="en-US" sz="3200" err="1"/>
              <a:t>participantes</a:t>
            </a:r>
            <a:r>
              <a:rPr lang="en-US" sz="3200"/>
              <a:t> </a:t>
            </a:r>
            <a:r>
              <a:rPr lang="en-US" sz="3200" err="1"/>
              <a:t>nos</a:t>
            </a:r>
            <a:r>
              <a:rPr lang="en-US" sz="3200"/>
              <a:t> </a:t>
            </a:r>
            <a:r>
              <a:rPr lang="en-US" sz="3200" err="1"/>
              <a:t>han</a:t>
            </a:r>
            <a:r>
              <a:rPr lang="en-US" sz="3200"/>
              <a:t> </a:t>
            </a:r>
            <a:r>
              <a:rPr lang="en-US" sz="3200" err="1"/>
              <a:t>ayudado</a:t>
            </a:r>
            <a:r>
              <a:rPr lang="en-US" sz="3200"/>
              <a:t> a </a:t>
            </a:r>
            <a:r>
              <a:rPr lang="en-US" sz="3200" err="1"/>
              <a:t>revisar</a:t>
            </a:r>
            <a:r>
              <a:rPr lang="en-US" sz="3200"/>
              <a:t> </a:t>
            </a:r>
            <a:r>
              <a:rPr lang="en-US" sz="3200" err="1"/>
              <a:t>nuestro</a:t>
            </a:r>
            <a:r>
              <a:rPr lang="en-US" sz="3200"/>
              <a:t> plan SIP del </a:t>
            </a:r>
            <a:r>
              <a:rPr lang="en-US" sz="3200" err="1"/>
              <a:t>ano</a:t>
            </a:r>
            <a:r>
              <a:rPr lang="en-US" sz="3200"/>
              <a:t> escolar  24-25.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3200"/>
              <a:t>Una </a:t>
            </a:r>
            <a:r>
              <a:rPr lang="en-US" sz="3200" err="1"/>
              <a:t>copia</a:t>
            </a:r>
            <a:r>
              <a:rPr lang="en-US" sz="3200"/>
              <a:t> </a:t>
            </a:r>
            <a:r>
              <a:rPr lang="en-US" sz="3200" err="1"/>
              <a:t>estara</a:t>
            </a:r>
            <a:r>
              <a:rPr lang="en-US" sz="3200"/>
              <a:t> disponible </a:t>
            </a:r>
            <a:r>
              <a:rPr lang="en-US" sz="3200" err="1"/>
              <a:t>en</a:t>
            </a:r>
            <a:r>
              <a:rPr lang="en-US" sz="3200"/>
              <a:t> </a:t>
            </a:r>
            <a:r>
              <a:rPr lang="en-US" sz="3200" err="1"/>
              <a:t>el</a:t>
            </a:r>
            <a:r>
              <a:rPr lang="en-US" sz="3200"/>
              <a:t> sitio web de la </a:t>
            </a:r>
            <a:r>
              <a:rPr lang="en-US" sz="3200" err="1"/>
              <a:t>escuela</a:t>
            </a:r>
          </a:p>
          <a:p>
            <a:endParaRPr lang="en-US" sz="3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1458687" y="799235"/>
            <a:ext cx="9272090" cy="76944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4400" b="1"/>
              <a:t>El plan de </a:t>
            </a:r>
            <a:r>
              <a:rPr lang="en-US" sz="4400" b="1" err="1"/>
              <a:t>mejoramiento</a:t>
            </a:r>
            <a:r>
              <a:rPr lang="en-US" sz="4400" b="1"/>
              <a:t> de la </a:t>
            </a:r>
            <a:r>
              <a:rPr lang="en-US" sz="4400" b="1" err="1"/>
              <a:t>escuela</a:t>
            </a:r>
          </a:p>
        </p:txBody>
      </p:sp>
    </p:spTree>
    <p:extLst>
      <p:ext uri="{BB962C8B-B14F-4D97-AF65-F5344CB8AC3E}">
        <p14:creationId xmlns:p14="http://schemas.microsoft.com/office/powerpoint/2010/main" val="338283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8542-44BB-FB7B-A3ED-12039947C305}"/>
              </a:ext>
            </a:extLst>
          </p:cNvPr>
          <p:cNvSpPr>
            <a:spLocks noGrp="1"/>
          </p:cNvSpPr>
          <p:nvPr/>
        </p:nvSpPr>
        <p:spPr>
          <a:xfrm>
            <a:off x="2971800" y="609600"/>
            <a:ext cx="6629400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Derecho del padre </a:t>
            </a:r>
            <a:r>
              <a:rPr lang="en-US" b="1" err="1"/>
              <a:t>en</a:t>
            </a:r>
            <a:r>
              <a:rPr lang="en-US" b="1"/>
              <a:t> </a:t>
            </a:r>
            <a:r>
              <a:rPr lang="en-US" b="1" err="1"/>
              <a:t>conocer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D798-E484-4206-54EA-DFD03071B586}"/>
              </a:ext>
            </a:extLst>
          </p:cNvPr>
          <p:cNvSpPr>
            <a:spLocks noGrp="1"/>
          </p:cNvSpPr>
          <p:nvPr/>
        </p:nvSpPr>
        <p:spPr>
          <a:xfrm>
            <a:off x="836035" y="1117202"/>
            <a:ext cx="10752281" cy="556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Las </a:t>
            </a:r>
            <a:r>
              <a:rPr lang="en-US" sz="3600" err="1"/>
              <a:t>cualificaciones</a:t>
            </a:r>
            <a:r>
              <a:rPr lang="en-US" sz="3600"/>
              <a:t> del maestro, </a:t>
            </a:r>
            <a:r>
              <a:rPr lang="en-US" sz="3600" err="1"/>
              <a:t>licenciatura</a:t>
            </a:r>
            <a:r>
              <a:rPr lang="en-US" sz="3600"/>
              <a:t>, </a:t>
            </a:r>
            <a:r>
              <a:rPr lang="en-US" sz="3600" err="1"/>
              <a:t>grado</a:t>
            </a:r>
            <a:r>
              <a:rPr lang="en-US" sz="3600"/>
              <a:t>(s) </a:t>
            </a:r>
            <a:r>
              <a:rPr lang="en-US" sz="3600" err="1"/>
              <a:t>certificacion</a:t>
            </a:r>
            <a:r>
              <a:rPr lang="en-US" sz="3600"/>
              <a:t>, </a:t>
            </a:r>
            <a:r>
              <a:rPr lang="en-US" sz="3600" err="1"/>
              <a:t>exencion</a:t>
            </a:r>
          </a:p>
          <a:p>
            <a:r>
              <a:rPr lang="en-US" sz="3600"/>
              <a:t>La </a:t>
            </a:r>
            <a:r>
              <a:rPr lang="en-US" sz="3600" err="1"/>
              <a:t>lincenciatura</a:t>
            </a:r>
            <a:r>
              <a:rPr lang="en-US" sz="3600"/>
              <a:t> del maestro o/</a:t>
            </a:r>
            <a:r>
              <a:rPr lang="en-US" sz="3600" err="1"/>
              <a:t>certificado</a:t>
            </a:r>
            <a:r>
              <a:rPr lang="en-US" sz="3600"/>
              <a:t> de </a:t>
            </a:r>
            <a:r>
              <a:rPr lang="en-US" sz="3600" err="1"/>
              <a:t>graduacion</a:t>
            </a:r>
            <a:r>
              <a:rPr lang="en-US" sz="3600"/>
              <a:t>, fields of endorsement, </a:t>
            </a:r>
            <a:r>
              <a:rPr lang="en-US" sz="3600" err="1"/>
              <a:t>experiencia</a:t>
            </a:r>
            <a:r>
              <a:rPr lang="en-US" sz="3600"/>
              <a:t> </a:t>
            </a:r>
            <a:r>
              <a:rPr lang="en-US" sz="3600" err="1"/>
              <a:t>pedagogica</a:t>
            </a:r>
            <a:r>
              <a:rPr lang="en-US" sz="3600"/>
              <a:t> previa</a:t>
            </a:r>
          </a:p>
          <a:p>
            <a:pPr>
              <a:buSzPct val="114999"/>
            </a:pPr>
            <a:r>
              <a:rPr lang="en-US" sz="3600"/>
              <a:t>Las </a:t>
            </a:r>
            <a:r>
              <a:rPr lang="en-US" sz="3600" err="1"/>
              <a:t>cualificaciones</a:t>
            </a:r>
            <a:r>
              <a:rPr lang="en-US" sz="3600"/>
              <a:t> de un </a:t>
            </a:r>
            <a:r>
              <a:rPr lang="en-US" sz="3600" err="1"/>
              <a:t>paraprofesionales</a:t>
            </a:r>
            <a:r>
              <a:rPr lang="en-US" sz="3600"/>
              <a:t> </a:t>
            </a:r>
          </a:p>
          <a:p>
            <a:r>
              <a:rPr lang="en-US" sz="3600"/>
              <a:t>Se </a:t>
            </a:r>
            <a:r>
              <a:rPr lang="en-US" sz="3600" err="1"/>
              <a:t>garantiza</a:t>
            </a:r>
            <a:r>
              <a:rPr lang="en-US" sz="3600"/>
              <a:t> que </a:t>
            </a:r>
            <a:r>
              <a:rPr lang="en-US" sz="3600" err="1"/>
              <a:t>el</a:t>
            </a:r>
            <a:r>
              <a:rPr lang="en-US" sz="3600"/>
              <a:t> </a:t>
            </a:r>
            <a:r>
              <a:rPr lang="en-US" sz="3600" err="1"/>
              <a:t>nombre</a:t>
            </a:r>
            <a:r>
              <a:rPr lang="en-US" sz="3600"/>
              <a:t> de </a:t>
            </a:r>
            <a:r>
              <a:rPr lang="en-US" sz="3600" err="1"/>
              <a:t>su</a:t>
            </a:r>
            <a:r>
              <a:rPr lang="en-US" sz="3600"/>
              <a:t> </a:t>
            </a:r>
            <a:r>
              <a:rPr lang="en-US" sz="3600" err="1"/>
              <a:t>nino</a:t>
            </a:r>
            <a:r>
              <a:rPr lang="en-US" sz="3600"/>
              <a:t>, la </a:t>
            </a:r>
            <a:r>
              <a:rPr lang="en-US" sz="3600" err="1"/>
              <a:t>direccion</a:t>
            </a:r>
            <a:r>
              <a:rPr lang="en-US" sz="3600"/>
              <a:t> de </a:t>
            </a:r>
            <a:r>
              <a:rPr lang="en-US" sz="3600" err="1"/>
              <a:t>domicilio</a:t>
            </a:r>
            <a:r>
              <a:rPr lang="en-US" sz="3600"/>
              <a:t> y/o </a:t>
            </a:r>
            <a:r>
              <a:rPr lang="en-US" sz="3600" err="1"/>
              <a:t>el</a:t>
            </a:r>
            <a:r>
              <a:rPr lang="en-US" sz="3600"/>
              <a:t> </a:t>
            </a:r>
            <a:r>
              <a:rPr lang="en-US" sz="3600" err="1"/>
              <a:t>numero</a:t>
            </a:r>
            <a:r>
              <a:rPr lang="en-US" sz="3600"/>
              <a:t> de </a:t>
            </a:r>
            <a:r>
              <a:rPr lang="en-US" sz="3600" err="1"/>
              <a:t>telefono</a:t>
            </a:r>
            <a:r>
              <a:rPr lang="en-US" sz="3600"/>
              <a:t> no sea </a:t>
            </a:r>
            <a:r>
              <a:rPr lang="en-US" sz="3600" err="1"/>
              <a:t>divulagado</a:t>
            </a:r>
            <a:r>
              <a:rPr lang="en-US" sz="3600"/>
              <a:t> a </a:t>
            </a:r>
            <a:r>
              <a:rPr lang="en-US" sz="3600" err="1"/>
              <a:t>los</a:t>
            </a:r>
            <a:r>
              <a:rPr lang="en-US" sz="3600"/>
              <a:t> </a:t>
            </a:r>
            <a:r>
              <a:rPr lang="en-US" sz="3600" err="1"/>
              <a:t>reclutores</a:t>
            </a:r>
            <a:r>
              <a:rPr lang="en-US" sz="3600"/>
              <a:t> </a:t>
            </a:r>
            <a:r>
              <a:rPr lang="en-US" sz="3600" err="1"/>
              <a:t>militares</a:t>
            </a:r>
            <a:r>
              <a:rPr lang="en-US" sz="3600"/>
              <a:t>.</a:t>
            </a:r>
            <a:br>
              <a:rPr lang="en-US" sz="3600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7C469-259F-B9D1-31CC-8111D2AF9935}"/>
              </a:ext>
            </a:extLst>
          </p:cNvPr>
          <p:cNvSpPr txBox="1"/>
          <p:nvPr/>
        </p:nvSpPr>
        <p:spPr>
          <a:xfrm>
            <a:off x="1029420" y="1719533"/>
            <a:ext cx="1013316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err="1"/>
              <a:t>Todas</a:t>
            </a:r>
            <a:r>
              <a:rPr lang="en-US" sz="3600"/>
              <a:t> las </a:t>
            </a:r>
            <a:r>
              <a:rPr lang="en-US" sz="3600" err="1"/>
              <a:t>escuelas</a:t>
            </a:r>
            <a:r>
              <a:rPr lang="en-US" sz="3600"/>
              <a:t> de </a:t>
            </a:r>
            <a:r>
              <a:rPr lang="en-US" sz="3600" err="1"/>
              <a:t>Titulo</a:t>
            </a:r>
            <a:r>
              <a:rPr lang="en-US" sz="3600"/>
              <a:t> I </a:t>
            </a:r>
            <a:r>
              <a:rPr lang="en-US" sz="3600" err="1"/>
              <a:t>requieren</a:t>
            </a:r>
            <a:r>
              <a:rPr lang="en-US" sz="3600"/>
              <a:t> </a:t>
            </a:r>
            <a:r>
              <a:rPr lang="en-US" sz="3600" err="1"/>
              <a:t>tener</a:t>
            </a:r>
            <a:r>
              <a:rPr lang="en-US" sz="3600"/>
              <a:t> </a:t>
            </a:r>
            <a:r>
              <a:rPr lang="en-US" sz="3600" err="1"/>
              <a:t>una</a:t>
            </a:r>
            <a:r>
              <a:rPr lang="en-US" sz="3600"/>
              <a:t> junta </a:t>
            </a:r>
            <a:r>
              <a:rPr lang="en-US" sz="3600" err="1"/>
              <a:t>anual</a:t>
            </a:r>
            <a:r>
              <a:rPr lang="en-US" sz="3600"/>
              <a:t> al </a:t>
            </a:r>
            <a:r>
              <a:rPr lang="en-US" sz="3600" err="1"/>
              <a:t>inicio</a:t>
            </a:r>
            <a:r>
              <a:rPr lang="en-US" sz="3600"/>
              <a:t> del </a:t>
            </a:r>
            <a:r>
              <a:rPr lang="en-US" sz="3600" err="1"/>
              <a:t>ano</a:t>
            </a:r>
            <a:r>
              <a:rPr lang="en-US" sz="3600"/>
              <a:t> escolar para...</a:t>
            </a:r>
          </a:p>
          <a:p>
            <a:pPr marL="457200" indent="-457200">
              <a:buFont typeface="Arial"/>
              <a:buChar char="•"/>
            </a:pPr>
            <a:r>
              <a:rPr lang="en-US" sz="3600"/>
              <a:t> </a:t>
            </a:r>
            <a:r>
              <a:rPr lang="en-US" sz="3600" err="1"/>
              <a:t>Informar</a:t>
            </a:r>
            <a:r>
              <a:rPr lang="en-US" sz="3600"/>
              <a:t> a </a:t>
            </a:r>
            <a:r>
              <a:rPr lang="en-US" sz="3600" err="1"/>
              <a:t>los</a:t>
            </a:r>
            <a:r>
              <a:rPr lang="en-US" sz="3600"/>
              <a:t> padres/</a:t>
            </a:r>
            <a:r>
              <a:rPr lang="en-US" sz="3600" err="1"/>
              <a:t>tutores</a:t>
            </a:r>
            <a:r>
              <a:rPr lang="en-US" sz="3600"/>
              <a:t> </a:t>
            </a:r>
            <a:r>
              <a:rPr lang="en-US" sz="3600" err="1"/>
              <a:t>sobre</a:t>
            </a:r>
            <a:r>
              <a:rPr lang="en-US" sz="3600"/>
              <a:t> </a:t>
            </a:r>
            <a:r>
              <a:rPr lang="en-US" sz="3600" err="1"/>
              <a:t>el</a:t>
            </a:r>
            <a:r>
              <a:rPr lang="en-US" sz="3600"/>
              <a:t> </a:t>
            </a:r>
            <a:r>
              <a:rPr lang="en-US" sz="3600" err="1"/>
              <a:t>programa</a:t>
            </a:r>
            <a:r>
              <a:rPr lang="en-US" sz="3600"/>
              <a:t> de  </a:t>
            </a:r>
            <a:r>
              <a:rPr lang="en-US" sz="3600" err="1"/>
              <a:t>Titulo</a:t>
            </a:r>
            <a:r>
              <a:rPr lang="en-US" sz="3600"/>
              <a:t> I y </a:t>
            </a:r>
            <a:r>
              <a:rPr lang="en-US" sz="3600" err="1"/>
              <a:t>los</a:t>
            </a:r>
            <a:r>
              <a:rPr lang="en-US" sz="3600"/>
              <a:t> </a:t>
            </a:r>
            <a:r>
              <a:rPr lang="en-US" sz="3600" err="1"/>
              <a:t>requisitos</a:t>
            </a:r>
            <a:r>
              <a:rPr lang="en-US" sz="3600"/>
              <a:t>, y </a:t>
            </a:r>
          </a:p>
          <a:p>
            <a:pPr marL="457200" indent="-457200">
              <a:buFont typeface="Arial"/>
              <a:buChar char="•"/>
            </a:pPr>
            <a:r>
              <a:rPr lang="en-US" sz="3600" err="1"/>
              <a:t>Compartir</a:t>
            </a:r>
            <a:r>
              <a:rPr lang="en-US" sz="3600"/>
              <a:t> a </a:t>
            </a:r>
            <a:r>
              <a:rPr lang="en-US" sz="3600" err="1"/>
              <a:t>los</a:t>
            </a:r>
            <a:r>
              <a:rPr lang="en-US" sz="3600"/>
              <a:t> padres/</a:t>
            </a:r>
            <a:r>
              <a:rPr lang="en-US" sz="3600" err="1"/>
              <a:t>tutores</a:t>
            </a:r>
            <a:r>
              <a:rPr lang="en-US" sz="3600"/>
              <a:t> </a:t>
            </a:r>
            <a:r>
              <a:rPr lang="en-US" sz="3600" err="1"/>
              <a:t>puedan</a:t>
            </a:r>
            <a:r>
              <a:rPr lang="en-US" sz="3600"/>
              <a:t> </a:t>
            </a:r>
            <a:r>
              <a:rPr lang="en-US" sz="3600" err="1"/>
              <a:t>involucrarse</a:t>
            </a:r>
            <a:r>
              <a:rPr lang="en-US" sz="3600"/>
              <a:t> y </a:t>
            </a:r>
            <a:r>
              <a:rPr lang="en-US" sz="3600" err="1"/>
              <a:t>participar</a:t>
            </a:r>
            <a:r>
              <a:rPr lang="en-US" sz="3600"/>
              <a:t> </a:t>
            </a:r>
            <a:r>
              <a:rPr lang="en-US" sz="3600" err="1"/>
              <a:t>en</a:t>
            </a:r>
            <a:r>
              <a:rPr lang="en-US" sz="3600"/>
              <a:t> </a:t>
            </a:r>
            <a:r>
              <a:rPr lang="en-US" sz="3600" err="1"/>
              <a:t>el</a:t>
            </a:r>
            <a:r>
              <a:rPr lang="en-US" sz="3600"/>
              <a:t> </a:t>
            </a:r>
            <a:r>
              <a:rPr lang="en-US" sz="3600" err="1"/>
              <a:t>programa</a:t>
            </a:r>
            <a:r>
              <a:rPr lang="en-US" sz="3600"/>
              <a:t> de </a:t>
            </a:r>
            <a:r>
              <a:rPr lang="en-US" sz="3600" err="1"/>
              <a:t>Titulo</a:t>
            </a:r>
            <a:r>
              <a:rPr lang="en-US" sz="3600"/>
              <a:t> I.  </a:t>
            </a:r>
            <a:r>
              <a:rPr lang="en-US" sz="3600">
                <a:ea typeface="+mn-lt"/>
                <a:cs typeface="+mn-lt"/>
              </a:rPr>
              <a:t>la Ley Cada </a:t>
            </a:r>
            <a:r>
              <a:rPr lang="en-US" sz="3600" err="1">
                <a:ea typeface="+mn-lt"/>
                <a:cs typeface="+mn-lt"/>
              </a:rPr>
              <a:t>Estudiante</a:t>
            </a:r>
            <a:r>
              <a:rPr lang="en-US" sz="360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Triunfa</a:t>
            </a:r>
            <a:r>
              <a:rPr lang="en-US" sz="3600">
                <a:ea typeface="+mn-lt"/>
                <a:cs typeface="+mn-lt"/>
              </a:rPr>
              <a:t> 2015 (ESSA)</a:t>
            </a:r>
            <a:endParaRPr lang="en-US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94E85-3902-E857-7C8F-74C6D4DAB5E5}"/>
              </a:ext>
            </a:extLst>
          </p:cNvPr>
          <p:cNvSpPr txBox="1"/>
          <p:nvPr/>
        </p:nvSpPr>
        <p:spPr>
          <a:xfrm>
            <a:off x="3042249" y="727494"/>
            <a:ext cx="675448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El </a:t>
            </a:r>
            <a:r>
              <a:rPr lang="en-US" sz="4400" b="1" err="1"/>
              <a:t>proposito</a:t>
            </a:r>
            <a:r>
              <a:rPr lang="en-US" sz="4400" b="1"/>
              <a:t> de </a:t>
            </a:r>
            <a:r>
              <a:rPr lang="en-US" sz="4400" b="1" err="1"/>
              <a:t>esta</a:t>
            </a:r>
            <a:r>
              <a:rPr lang="en-US" sz="4400" b="1"/>
              <a:t> junta</a:t>
            </a:r>
          </a:p>
        </p:txBody>
      </p:sp>
    </p:spTree>
    <p:extLst>
      <p:ext uri="{BB962C8B-B14F-4D97-AF65-F5344CB8AC3E}">
        <p14:creationId xmlns:p14="http://schemas.microsoft.com/office/powerpoint/2010/main" val="72354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73D92-88A9-40DD-50D5-23DB0E13A077}"/>
              </a:ext>
            </a:extLst>
          </p:cNvPr>
          <p:cNvSpPr txBox="1"/>
          <p:nvPr/>
        </p:nvSpPr>
        <p:spPr>
          <a:xfrm>
            <a:off x="761447" y="1080791"/>
            <a:ext cx="10665123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Todos </a:t>
            </a:r>
            <a:r>
              <a:rPr lang="en-US" sz="2800" err="1">
                <a:ea typeface="+mn-lt"/>
                <a:cs typeface="+mn-lt"/>
              </a:rPr>
              <a:t>los</a:t>
            </a:r>
            <a:r>
              <a:rPr lang="en-US" sz="2800">
                <a:ea typeface="+mn-lt"/>
                <a:cs typeface="+mn-lt"/>
              </a:rPr>
              <a:t> padres </a:t>
            </a:r>
            <a:r>
              <a:rPr lang="en-US" sz="2800" err="1">
                <a:ea typeface="+mn-lt"/>
                <a:cs typeface="+mn-lt"/>
              </a:rPr>
              <a:t>tienen</a:t>
            </a:r>
            <a:r>
              <a:rPr lang="en-US" sz="2800">
                <a:ea typeface="+mn-lt"/>
                <a:cs typeface="+mn-lt"/>
              </a:rPr>
              <a:t> derecho a </a:t>
            </a:r>
            <a:r>
              <a:rPr lang="en-US" sz="2800" err="1">
                <a:ea typeface="+mn-lt"/>
                <a:cs typeface="+mn-lt"/>
              </a:rPr>
              <a:t>solicitar</a:t>
            </a:r>
            <a:r>
              <a:rPr lang="en-US" sz="2800">
                <a:ea typeface="+mn-lt"/>
                <a:cs typeface="+mn-lt"/>
              </a:rPr>
              <a:t> la </a:t>
            </a:r>
            <a:r>
              <a:rPr lang="en-US" sz="2800" err="1">
                <a:ea typeface="+mn-lt"/>
                <a:cs typeface="+mn-lt"/>
              </a:rPr>
              <a:t>siguiente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información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sobre</a:t>
            </a:r>
            <a:r>
              <a:rPr lang="en-US" sz="2800">
                <a:ea typeface="+mn-lt"/>
                <a:cs typeface="+mn-lt"/>
              </a:rPr>
              <a:t> las </a:t>
            </a:r>
            <a:r>
              <a:rPr lang="en-US" sz="2800" err="1">
                <a:ea typeface="+mn-lt"/>
                <a:cs typeface="+mn-lt"/>
              </a:rPr>
              <a:t>calificaciones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profesionales</a:t>
            </a:r>
            <a:r>
              <a:rPr lang="en-US" sz="2800">
                <a:ea typeface="+mn-lt"/>
                <a:cs typeface="+mn-lt"/>
              </a:rPr>
              <a:t> de </a:t>
            </a:r>
            <a:r>
              <a:rPr lang="en-US" sz="2800" err="1">
                <a:ea typeface="+mn-lt"/>
                <a:cs typeface="+mn-lt"/>
              </a:rPr>
              <a:t>los</a:t>
            </a:r>
            <a:r>
              <a:rPr lang="en-US" sz="2800">
                <a:ea typeface="+mn-lt"/>
                <a:cs typeface="+mn-lt"/>
              </a:rPr>
              <a:t> maestros de </a:t>
            </a:r>
            <a:r>
              <a:rPr lang="en-US" sz="2800" err="1">
                <a:ea typeface="+mn-lt"/>
                <a:cs typeface="+mn-lt"/>
              </a:rPr>
              <a:t>su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estudiante</a:t>
            </a:r>
            <a:r>
              <a:rPr lang="en-US" sz="2800">
                <a:ea typeface="+mn-lt"/>
                <a:cs typeface="+mn-lt"/>
              </a:rPr>
              <a:t>:</a:t>
            </a:r>
            <a:endParaRPr lang="en-US" sz="2800"/>
          </a:p>
          <a:p>
            <a:endParaRPr lang="en-US" sz="1600"/>
          </a:p>
          <a:p>
            <a:r>
              <a:rPr lang="en-US" sz="2800">
                <a:ea typeface="+mn-lt"/>
                <a:cs typeface="+mn-lt"/>
              </a:rPr>
              <a:t>✓ Si </a:t>
            </a:r>
            <a:r>
              <a:rPr lang="en-US" sz="2800" err="1">
                <a:ea typeface="+mn-lt"/>
                <a:cs typeface="+mn-lt"/>
              </a:rPr>
              <a:t>el</a:t>
            </a:r>
            <a:r>
              <a:rPr lang="en-US" sz="2800">
                <a:ea typeface="+mn-lt"/>
                <a:cs typeface="+mn-lt"/>
              </a:rPr>
              <a:t> maestro ha </a:t>
            </a:r>
            <a:r>
              <a:rPr lang="en-US" sz="2800" err="1">
                <a:ea typeface="+mn-lt"/>
                <a:cs typeface="+mn-lt"/>
              </a:rPr>
              <a:t>cumplido</a:t>
            </a:r>
            <a:r>
              <a:rPr lang="en-US" sz="2800">
                <a:ea typeface="+mn-lt"/>
                <a:cs typeface="+mn-lt"/>
              </a:rPr>
              <a:t> con </a:t>
            </a:r>
            <a:r>
              <a:rPr lang="en-US" sz="2800" err="1">
                <a:ea typeface="+mn-lt"/>
                <a:cs typeface="+mn-lt"/>
              </a:rPr>
              <a:t>los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requisitos</a:t>
            </a:r>
            <a:r>
              <a:rPr lang="en-US" sz="2800">
                <a:ea typeface="+mn-lt"/>
                <a:cs typeface="+mn-lt"/>
              </a:rPr>
              <a:t> de Tennessee para la </a:t>
            </a:r>
            <a:r>
              <a:rPr lang="en-US" sz="2800" err="1">
                <a:ea typeface="+mn-lt"/>
                <a:cs typeface="+mn-lt"/>
              </a:rPr>
              <a:t>certificación</a:t>
            </a:r>
            <a:r>
              <a:rPr lang="en-US" sz="2800">
                <a:ea typeface="+mn-lt"/>
                <a:cs typeface="+mn-lt"/>
              </a:rPr>
              <a:t> para </a:t>
            </a:r>
            <a:r>
              <a:rPr lang="en-US" sz="2800" err="1">
                <a:ea typeface="+mn-lt"/>
                <a:cs typeface="+mn-lt"/>
              </a:rPr>
              <a:t>el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nivel</a:t>
            </a:r>
            <a:r>
              <a:rPr lang="en-US" sz="2800">
                <a:ea typeface="+mn-lt"/>
                <a:cs typeface="+mn-lt"/>
              </a:rPr>
              <a:t> de </a:t>
            </a:r>
            <a:r>
              <a:rPr lang="en-US" sz="2800" err="1">
                <a:ea typeface="+mn-lt"/>
                <a:cs typeface="+mn-lt"/>
              </a:rPr>
              <a:t>grado</a:t>
            </a:r>
            <a:r>
              <a:rPr lang="en-US" sz="2800">
                <a:ea typeface="+mn-lt"/>
                <a:cs typeface="+mn-lt"/>
              </a:rPr>
              <a:t> y las </a:t>
            </a:r>
            <a:r>
              <a:rPr lang="en-US" sz="2800" err="1">
                <a:ea typeface="+mn-lt"/>
                <a:cs typeface="+mn-lt"/>
              </a:rPr>
              <a:t>materias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en</a:t>
            </a:r>
            <a:r>
              <a:rPr lang="en-US" sz="2800">
                <a:ea typeface="+mn-lt"/>
                <a:cs typeface="+mn-lt"/>
              </a:rPr>
              <a:t> las que </a:t>
            </a:r>
            <a:r>
              <a:rPr lang="en-US" sz="2800" err="1">
                <a:ea typeface="+mn-lt"/>
                <a:cs typeface="+mn-lt"/>
              </a:rPr>
              <a:t>el</a:t>
            </a:r>
            <a:r>
              <a:rPr lang="en-US" sz="2800">
                <a:ea typeface="+mn-lt"/>
                <a:cs typeface="+mn-lt"/>
              </a:rPr>
              <a:t> maestro </a:t>
            </a:r>
            <a:r>
              <a:rPr lang="en-US" sz="2800" err="1">
                <a:ea typeface="+mn-lt"/>
                <a:cs typeface="+mn-lt"/>
              </a:rPr>
              <a:t>imparte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instrucción</a:t>
            </a:r>
            <a:r>
              <a:rPr lang="en-US" sz="2800">
                <a:ea typeface="+mn-lt"/>
                <a:cs typeface="+mn-lt"/>
              </a:rPr>
              <a:t>;</a:t>
            </a:r>
          </a:p>
          <a:p>
            <a:endParaRPr lang="en-US" sz="1600"/>
          </a:p>
          <a:p>
            <a:r>
              <a:rPr lang="en-US" sz="2800">
                <a:ea typeface="+mn-lt"/>
                <a:cs typeface="+mn-lt"/>
              </a:rPr>
              <a:t>✓ Si </a:t>
            </a:r>
            <a:r>
              <a:rPr lang="en-US" sz="2800" err="1">
                <a:ea typeface="+mn-lt"/>
                <a:cs typeface="+mn-lt"/>
              </a:rPr>
              <a:t>el</a:t>
            </a:r>
            <a:r>
              <a:rPr lang="en-US" sz="2800">
                <a:ea typeface="+mn-lt"/>
                <a:cs typeface="+mn-lt"/>
              </a:rPr>
              <a:t> maestro </a:t>
            </a:r>
            <a:r>
              <a:rPr lang="en-US" sz="2800" err="1">
                <a:ea typeface="+mn-lt"/>
                <a:cs typeface="+mn-lt"/>
              </a:rPr>
              <a:t>está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enseñando</a:t>
            </a:r>
            <a:r>
              <a:rPr lang="en-US" sz="2800">
                <a:ea typeface="+mn-lt"/>
                <a:cs typeface="+mn-lt"/>
              </a:rPr>
              <a:t> bajo </a:t>
            </a:r>
            <a:r>
              <a:rPr lang="en-US" sz="2800" err="1">
                <a:ea typeface="+mn-lt"/>
                <a:cs typeface="+mn-lt"/>
              </a:rPr>
              <a:t>una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emergencia</a:t>
            </a:r>
            <a:r>
              <a:rPr lang="en-US" sz="2800">
                <a:ea typeface="+mn-lt"/>
                <a:cs typeface="+mn-lt"/>
              </a:rPr>
              <a:t> u </a:t>
            </a:r>
            <a:r>
              <a:rPr lang="en-US" sz="2800" err="1">
                <a:ea typeface="+mn-lt"/>
                <a:cs typeface="+mn-lt"/>
              </a:rPr>
              <a:t>otro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estado</a:t>
            </a:r>
            <a:r>
              <a:rPr lang="en-US" sz="2800">
                <a:ea typeface="+mn-lt"/>
                <a:cs typeface="+mn-lt"/>
              </a:rPr>
              <a:t> provisional a </a:t>
            </a:r>
            <a:r>
              <a:rPr lang="en-US" sz="2800" err="1">
                <a:ea typeface="+mn-lt"/>
                <a:cs typeface="+mn-lt"/>
              </a:rPr>
              <a:t>través</a:t>
            </a:r>
            <a:r>
              <a:rPr lang="en-US" sz="2800">
                <a:ea typeface="+mn-lt"/>
                <a:cs typeface="+mn-lt"/>
              </a:rPr>
              <a:t> del </a:t>
            </a:r>
            <a:r>
              <a:rPr lang="en-US" sz="2800" err="1">
                <a:ea typeface="+mn-lt"/>
                <a:cs typeface="+mn-lt"/>
              </a:rPr>
              <a:t>cual</a:t>
            </a:r>
            <a:r>
              <a:rPr lang="en-US" sz="2800">
                <a:ea typeface="+mn-lt"/>
                <a:cs typeface="+mn-lt"/>
              </a:rPr>
              <a:t> se ha </a:t>
            </a:r>
            <a:r>
              <a:rPr lang="en-US" sz="2800" err="1">
                <a:ea typeface="+mn-lt"/>
                <a:cs typeface="+mn-lt"/>
              </a:rPr>
              <a:t>renunciado</a:t>
            </a:r>
            <a:r>
              <a:rPr lang="en-US" sz="2800">
                <a:ea typeface="+mn-lt"/>
                <a:cs typeface="+mn-lt"/>
              </a:rPr>
              <a:t> a las </a:t>
            </a:r>
            <a:r>
              <a:rPr lang="en-US" sz="2800" err="1">
                <a:ea typeface="+mn-lt"/>
                <a:cs typeface="+mn-lt"/>
              </a:rPr>
              <a:t>calificaciones</a:t>
            </a:r>
            <a:r>
              <a:rPr lang="en-US" sz="2800">
                <a:ea typeface="+mn-lt"/>
                <a:cs typeface="+mn-lt"/>
              </a:rPr>
              <a:t> o </a:t>
            </a:r>
            <a:r>
              <a:rPr lang="en-US" sz="2800" err="1">
                <a:ea typeface="+mn-lt"/>
                <a:cs typeface="+mn-lt"/>
              </a:rPr>
              <a:t>criterios</a:t>
            </a:r>
            <a:r>
              <a:rPr lang="en-US" sz="2800">
                <a:ea typeface="+mn-lt"/>
                <a:cs typeface="+mn-lt"/>
              </a:rPr>
              <a:t> de </a:t>
            </a:r>
            <a:r>
              <a:rPr lang="en-US" sz="2800" err="1">
                <a:ea typeface="+mn-lt"/>
                <a:cs typeface="+mn-lt"/>
              </a:rPr>
              <a:t>certificación</a:t>
            </a:r>
            <a:r>
              <a:rPr lang="en-US" sz="2800">
                <a:ea typeface="+mn-lt"/>
                <a:cs typeface="+mn-lt"/>
              </a:rPr>
              <a:t> de Tennessee;</a:t>
            </a:r>
          </a:p>
          <a:p>
            <a:endParaRPr lang="en-US" sz="1600"/>
          </a:p>
          <a:p>
            <a:r>
              <a:rPr lang="en-US" sz="2800">
                <a:ea typeface="+mn-lt"/>
                <a:cs typeface="+mn-lt"/>
              </a:rPr>
              <a:t>✓ Si </a:t>
            </a:r>
            <a:r>
              <a:rPr lang="en-US" sz="2800" err="1">
                <a:ea typeface="+mn-lt"/>
                <a:cs typeface="+mn-lt"/>
              </a:rPr>
              <a:t>el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estudiante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recibe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servicios</a:t>
            </a:r>
            <a:r>
              <a:rPr lang="en-US" sz="2800">
                <a:ea typeface="+mn-lt"/>
                <a:cs typeface="+mn-lt"/>
              </a:rPr>
              <a:t> de </a:t>
            </a:r>
            <a:r>
              <a:rPr lang="en-US" sz="2800" err="1">
                <a:ea typeface="+mn-lt"/>
                <a:cs typeface="+mn-lt"/>
              </a:rPr>
              <a:t>paraprofesionales</a:t>
            </a:r>
            <a:r>
              <a:rPr lang="en-US" sz="2800">
                <a:ea typeface="+mn-lt"/>
                <a:cs typeface="+mn-lt"/>
              </a:rPr>
              <a:t> y, de ser </a:t>
            </a:r>
            <a:r>
              <a:rPr lang="en-US" sz="2800" err="1">
                <a:ea typeface="+mn-lt"/>
                <a:cs typeface="+mn-lt"/>
              </a:rPr>
              <a:t>así</a:t>
            </a:r>
            <a:r>
              <a:rPr lang="en-US" sz="2800">
                <a:ea typeface="+mn-lt"/>
                <a:cs typeface="+mn-lt"/>
              </a:rPr>
              <a:t>, sus </a:t>
            </a:r>
            <a:r>
              <a:rPr lang="en-US" sz="2800" err="1">
                <a:ea typeface="+mn-lt"/>
                <a:cs typeface="+mn-lt"/>
              </a:rPr>
              <a:t>calificaciones</a:t>
            </a:r>
            <a:r>
              <a:rPr lang="en-US" sz="2800">
                <a:ea typeface="+mn-lt"/>
                <a:cs typeface="+mn-lt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CC5E9D-9E5E-B7E5-8A16-43DC510F2C94}"/>
              </a:ext>
            </a:extLst>
          </p:cNvPr>
          <p:cNvSpPr txBox="1">
            <a:spLocks/>
          </p:cNvSpPr>
          <p:nvPr/>
        </p:nvSpPr>
        <p:spPr>
          <a:xfrm>
            <a:off x="1254460" y="588710"/>
            <a:ext cx="9346893" cy="6096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/>
              <a:t>El Derecho del padre </a:t>
            </a:r>
            <a:r>
              <a:rPr lang="en-US" sz="3200" b="1" err="1"/>
              <a:t>en</a:t>
            </a:r>
            <a:r>
              <a:rPr lang="en-US" sz="3200" b="1"/>
              <a:t> </a:t>
            </a:r>
            <a:r>
              <a:rPr lang="en-US" sz="3200" b="1" err="1"/>
              <a:t>conocer</a:t>
            </a:r>
            <a:endParaRPr lang="en-US" sz="3200">
              <a:solidFill>
                <a:srgbClr val="000000"/>
              </a:solidFill>
            </a:endParaRPr>
          </a:p>
          <a:p>
            <a:endParaRPr lang="en-US" sz="2800" b="1"/>
          </a:p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75930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822036" y="1198419"/>
            <a:ext cx="10541000" cy="63709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err="1">
                <a:ea typeface="+mn-lt"/>
                <a:cs typeface="+mn-lt"/>
              </a:rPr>
              <a:t>Cualificaciones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docente</a:t>
            </a:r>
            <a:endParaRPr lang="en-US" err="1"/>
          </a:p>
          <a:p>
            <a:endParaRPr lang="en-US" sz="1400"/>
          </a:p>
          <a:p>
            <a:r>
              <a:rPr lang="en-US">
                <a:ea typeface="+mn-lt"/>
                <a:cs typeface="+mn-lt"/>
              </a:rPr>
              <a:t>Todos </a:t>
            </a:r>
            <a:r>
              <a:rPr lang="en-US" err="1">
                <a:ea typeface="+mn-lt"/>
                <a:cs typeface="+mn-lt"/>
              </a:rPr>
              <a:t>los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profesores</a:t>
            </a:r>
            <a:r>
              <a:rPr lang="en-US">
                <a:ea typeface="+mn-lt"/>
                <a:cs typeface="+mn-lt"/>
              </a:rPr>
              <a:t> que </a:t>
            </a:r>
            <a:r>
              <a:rPr lang="en-US" err="1">
                <a:ea typeface="+mn-lt"/>
                <a:cs typeface="+mn-lt"/>
              </a:rPr>
              <a:t>trabajan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un </a:t>
            </a:r>
            <a:r>
              <a:rPr lang="en-US" err="1">
                <a:ea typeface="+mn-lt"/>
                <a:cs typeface="+mn-lt"/>
              </a:rPr>
              <a:t>programa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respaldado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por</a:t>
            </a:r>
            <a:r>
              <a:rPr lang="en-US">
                <a:ea typeface="+mn-lt"/>
                <a:cs typeface="+mn-lt"/>
              </a:rPr>
              <a:t> fondos del Título I deben cumplir con los requisitos de certificación y licencia del estado, incluidos los requisitos para la certificación obtenida a través de rutas alternativas a la certificación (ESSA Sección 1111 (g) (2) (J)</a:t>
            </a:r>
          </a:p>
          <a:p>
            <a:endParaRPr lang="en-US" sz="1400"/>
          </a:p>
          <a:p>
            <a:r>
              <a:rPr lang="en-US" err="1">
                <a:ea typeface="+mn-lt"/>
                <a:cs typeface="+mn-lt"/>
              </a:rPr>
              <a:t>Cualificaciones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paraprofesionales</a:t>
            </a:r>
            <a:endParaRPr lang="en-US"/>
          </a:p>
          <a:p>
            <a:endParaRPr lang="en-US" sz="1400"/>
          </a:p>
          <a:p>
            <a:r>
              <a:rPr lang="en-US">
                <a:ea typeface="+mn-lt"/>
                <a:cs typeface="+mn-lt"/>
              </a:rPr>
              <a:t>Todos </a:t>
            </a:r>
            <a:r>
              <a:rPr lang="en-US" err="1">
                <a:ea typeface="+mn-lt"/>
                <a:cs typeface="+mn-lt"/>
              </a:rPr>
              <a:t>los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paraprofesionales</a:t>
            </a:r>
            <a:r>
              <a:rPr lang="en-US">
                <a:ea typeface="+mn-lt"/>
                <a:cs typeface="+mn-lt"/>
              </a:rPr>
              <a:t> con </a:t>
            </a:r>
            <a:r>
              <a:rPr lang="en-US" err="1">
                <a:ea typeface="+mn-lt"/>
                <a:cs typeface="+mn-lt"/>
              </a:rPr>
              <a:t>deberes</a:t>
            </a:r>
            <a:r>
              <a:rPr lang="en-US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instrucción</a:t>
            </a:r>
            <a:r>
              <a:rPr lang="en-US">
                <a:ea typeface="+mn-lt"/>
                <a:cs typeface="+mn-lt"/>
              </a:rPr>
              <a:t> y que </a:t>
            </a:r>
            <a:r>
              <a:rPr lang="en-US" err="1">
                <a:ea typeface="+mn-lt"/>
                <a:cs typeface="+mn-lt"/>
              </a:rPr>
              <a:t>trabajen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un </a:t>
            </a:r>
            <a:r>
              <a:rPr lang="en-US" err="1">
                <a:ea typeface="+mn-lt"/>
                <a:cs typeface="+mn-lt"/>
              </a:rPr>
              <a:t>programa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respaldado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fondos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Título</a:t>
            </a:r>
            <a:r>
              <a:rPr lang="en-US">
                <a:ea typeface="+mn-lt"/>
                <a:cs typeface="+mn-lt"/>
              </a:rPr>
              <a:t> I </a:t>
            </a:r>
            <a:r>
              <a:rPr lang="en-US" err="1">
                <a:ea typeface="+mn-lt"/>
                <a:cs typeface="+mn-lt"/>
              </a:rPr>
              <a:t>deben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tener</a:t>
            </a:r>
            <a:r>
              <a:rPr lang="en-US">
                <a:ea typeface="+mn-lt"/>
                <a:cs typeface="+mn-lt"/>
              </a:rPr>
              <a:t> un diploma de </a:t>
            </a:r>
            <a:r>
              <a:rPr lang="en-US" err="1">
                <a:ea typeface="+mn-lt"/>
                <a:cs typeface="+mn-lt"/>
              </a:rPr>
              <a:t>escuela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secundaria</a:t>
            </a:r>
            <a:r>
              <a:rPr lang="en-US">
                <a:ea typeface="+mn-lt"/>
                <a:cs typeface="+mn-lt"/>
              </a:rPr>
              <a:t> o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equivalente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reconocido</a:t>
            </a:r>
            <a:r>
              <a:rPr lang="en-US">
                <a:ea typeface="+mn-lt"/>
                <a:cs typeface="+mn-lt"/>
              </a:rPr>
              <a:t> y uno de </a:t>
            </a:r>
            <a:r>
              <a:rPr lang="en-US" err="1">
                <a:ea typeface="+mn-lt"/>
                <a:cs typeface="+mn-lt"/>
              </a:rPr>
              <a:t>los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siguientes</a:t>
            </a:r>
            <a:r>
              <a:rPr lang="en-US">
                <a:ea typeface="+mn-lt"/>
                <a:cs typeface="+mn-lt"/>
              </a:rPr>
              <a:t> (ESSA </a:t>
            </a:r>
            <a:r>
              <a:rPr lang="en-US" err="1">
                <a:ea typeface="+mn-lt"/>
                <a:cs typeface="+mn-lt"/>
              </a:rPr>
              <a:t>Sección</a:t>
            </a:r>
            <a:r>
              <a:rPr lang="en-US">
                <a:ea typeface="+mn-lt"/>
                <a:cs typeface="+mn-lt"/>
              </a:rPr>
              <a:t> 1111 (g) (2) (J):</a:t>
            </a:r>
          </a:p>
          <a:p>
            <a:endParaRPr lang="en-US" sz="1400"/>
          </a:p>
          <a:p>
            <a:r>
              <a:rPr lang="en-US">
                <a:ea typeface="+mn-lt"/>
                <a:cs typeface="+mn-lt"/>
              </a:rPr>
              <a:t>Dos </a:t>
            </a:r>
            <a:r>
              <a:rPr lang="en-US" err="1">
                <a:ea typeface="+mn-lt"/>
                <a:cs typeface="+mn-lt"/>
              </a:rPr>
              <a:t>años</a:t>
            </a:r>
            <a:r>
              <a:rPr lang="en-US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universidad</a:t>
            </a:r>
            <a:endParaRPr lang="en-US"/>
          </a:p>
          <a:p>
            <a:endParaRPr lang="en-US" sz="1400"/>
          </a:p>
          <a:p>
            <a:r>
              <a:rPr lang="en-US" err="1">
                <a:ea typeface="+mn-lt"/>
                <a:cs typeface="+mn-lt"/>
              </a:rPr>
              <a:t>Título</a:t>
            </a:r>
            <a:r>
              <a:rPr lang="en-US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asociado</a:t>
            </a:r>
            <a:endParaRPr lang="en-US"/>
          </a:p>
          <a:p>
            <a:endParaRPr lang="en-US" sz="1400"/>
          </a:p>
          <a:p>
            <a:r>
              <a:rPr lang="en-US" err="1">
                <a:ea typeface="+mn-lt"/>
                <a:cs typeface="+mn-lt"/>
              </a:rPr>
              <a:t>Aprobar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evaluación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académica</a:t>
            </a:r>
            <a:r>
              <a:rPr lang="en-US">
                <a:ea typeface="+mn-lt"/>
                <a:cs typeface="+mn-lt"/>
              </a:rPr>
              <a:t> formal </a:t>
            </a:r>
            <a:r>
              <a:rPr lang="en-US" err="1">
                <a:ea typeface="+mn-lt"/>
                <a:cs typeface="+mn-lt"/>
              </a:rPr>
              <a:t>estatal</a:t>
            </a:r>
            <a:r>
              <a:rPr lang="en-US">
                <a:ea typeface="+mn-lt"/>
                <a:cs typeface="+mn-lt"/>
              </a:rPr>
              <a:t> o local (</a:t>
            </a:r>
            <a:r>
              <a:rPr lang="en-US" err="1">
                <a:ea typeface="+mn-lt"/>
                <a:cs typeface="+mn-lt"/>
              </a:rPr>
              <a:t>Parapro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endParaRPr lang="en-US"/>
          </a:p>
          <a:p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 sz="2600"/>
          </a:p>
          <a:p>
            <a:pPr lvl="1">
              <a:buFont typeface="Arial" panose="020B0604020202020204" pitchFamily="34" charset="0"/>
              <a:buChar char="•"/>
            </a:pPr>
            <a:endParaRPr lang="en-US" sz="1600"/>
          </a:p>
          <a:p>
            <a:pPr lvl="1">
              <a:buFont typeface="Arial" panose="020B0604020202020204" pitchFamily="34" charset="0"/>
              <a:buChar char="•"/>
            </a:pPr>
            <a:endParaRPr lang="en-US" sz="1600"/>
          </a:p>
          <a:p>
            <a:pPr lvl="1">
              <a:buFont typeface="Arial" panose="020B0604020202020204" pitchFamily="34" charset="0"/>
              <a:buChar char="•"/>
            </a:pPr>
            <a:endParaRPr lang="en-US" sz="1600"/>
          </a:p>
          <a:p>
            <a:pPr lvl="1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4" name="Rectangle 3"/>
          <p:cNvSpPr/>
          <p:nvPr/>
        </p:nvSpPr>
        <p:spPr>
          <a:xfrm>
            <a:off x="3586665" y="547256"/>
            <a:ext cx="638639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 err="1"/>
              <a:t>Cualificación</a:t>
            </a:r>
            <a:r>
              <a:rPr lang="en-US" sz="4400" b="1"/>
              <a:t> del personal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CF93F-0819-4955-A594-8026D1DC9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69" y="4269292"/>
            <a:ext cx="1694450" cy="18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9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A20A-BA20-8535-6A58-72E076A3926F}"/>
              </a:ext>
            </a:extLst>
          </p:cNvPr>
          <p:cNvSpPr>
            <a:spLocks noGrp="1"/>
          </p:cNvSpPr>
          <p:nvPr/>
        </p:nvSpPr>
        <p:spPr>
          <a:xfrm>
            <a:off x="90058" y="621914"/>
            <a:ext cx="12108866" cy="14008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100" b="1"/>
              <a:t>Todos </a:t>
            </a:r>
            <a:r>
              <a:rPr lang="en-US" sz="4100" b="1" err="1"/>
              <a:t>los</a:t>
            </a:r>
            <a:r>
              <a:rPr lang="en-US" sz="4100" b="1"/>
              <a:t> padres </a:t>
            </a:r>
            <a:r>
              <a:rPr lang="en-US" sz="4100" b="1" err="1"/>
              <a:t>recibiran</a:t>
            </a:r>
            <a:r>
              <a:rPr lang="en-US" sz="4100" b="1"/>
              <a:t> </a:t>
            </a:r>
            <a:r>
              <a:rPr lang="en-US" sz="4100" b="1" err="1"/>
              <a:t>informacion</a:t>
            </a:r>
            <a:r>
              <a:rPr lang="en-US" sz="4100" b="1"/>
              <a:t> </a:t>
            </a:r>
            <a:r>
              <a:rPr lang="en-US" sz="4100" b="1" err="1"/>
              <a:t>adicionales</a:t>
            </a:r>
            <a:r>
              <a:rPr lang="en-US" sz="4100" b="1"/>
              <a:t>: </a:t>
            </a:r>
            <a:endParaRPr lang="en-US" sz="4100"/>
          </a:p>
          <a:p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D0D2-E346-CCA9-23AE-829A11474C25}"/>
              </a:ext>
            </a:extLst>
          </p:cNvPr>
          <p:cNvSpPr>
            <a:spLocks noGrp="1"/>
          </p:cNvSpPr>
          <p:nvPr/>
        </p:nvSpPr>
        <p:spPr>
          <a:xfrm>
            <a:off x="796638" y="1432734"/>
            <a:ext cx="10709559" cy="3859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SzPct val="114999"/>
            </a:pPr>
            <a:r>
              <a:rPr lang="en-US" sz="2000">
                <a:ea typeface="+mn-lt"/>
                <a:cs typeface="+mn-lt"/>
              </a:rPr>
              <a:t>El </a:t>
            </a:r>
            <a:r>
              <a:rPr lang="en-US" sz="2000" err="1">
                <a:ea typeface="+mn-lt"/>
                <a:cs typeface="+mn-lt"/>
              </a:rPr>
              <a:t>nivel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rendimiento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su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hijo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cada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una</a:t>
            </a:r>
            <a:r>
              <a:rPr lang="en-US" sz="2000">
                <a:ea typeface="+mn-lt"/>
                <a:cs typeface="+mn-lt"/>
              </a:rPr>
              <a:t> de las </a:t>
            </a:r>
            <a:r>
              <a:rPr lang="en-US" sz="2000" err="1">
                <a:ea typeface="+mn-lt"/>
                <a:cs typeface="+mn-lt"/>
              </a:rPr>
              <a:t>evaluaciones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académicas</a:t>
            </a:r>
            <a:r>
              <a:rPr lang="en-US" sz="2000">
                <a:ea typeface="+mn-lt"/>
                <a:cs typeface="+mn-lt"/>
              </a:rPr>
              <a:t> del </a:t>
            </a:r>
            <a:r>
              <a:rPr lang="en-US" sz="2000" err="1">
                <a:ea typeface="+mn-lt"/>
                <a:cs typeface="+mn-lt"/>
              </a:rPr>
              <a:t>estado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  <a:p>
            <a:pPr>
              <a:buSzPct val="114999"/>
            </a:pPr>
            <a:endParaRPr lang="en-US" sz="1800"/>
          </a:p>
          <a:p>
            <a:pPr>
              <a:buSzPct val="114999"/>
            </a:pPr>
            <a:r>
              <a:rPr lang="en-US" sz="2000" err="1">
                <a:ea typeface="+mn-lt"/>
                <a:cs typeface="+mn-lt"/>
              </a:rPr>
              <a:t>Notificación</a:t>
            </a:r>
            <a:r>
              <a:rPr lang="en-US" sz="2000">
                <a:ea typeface="+mn-lt"/>
                <a:cs typeface="+mn-lt"/>
              </a:rPr>
              <a:t> del derecho de </a:t>
            </a:r>
            <a:r>
              <a:rPr lang="en-US" sz="2000" err="1">
                <a:ea typeface="+mn-lt"/>
                <a:cs typeface="+mn-lt"/>
              </a:rPr>
              <a:t>transferir</a:t>
            </a:r>
            <a:r>
              <a:rPr lang="en-US" sz="200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su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hijo</a:t>
            </a:r>
            <a:r>
              <a:rPr lang="en-US" sz="2000">
                <a:ea typeface="+mn-lt"/>
                <a:cs typeface="+mn-lt"/>
              </a:rPr>
              <a:t> u </a:t>
            </a:r>
            <a:r>
              <a:rPr lang="en-US" sz="2000" err="1">
                <a:ea typeface="+mn-lt"/>
                <a:cs typeface="+mn-lt"/>
              </a:rPr>
              <a:t>otra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escuela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el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distrito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el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estudiante</a:t>
            </a:r>
            <a:r>
              <a:rPr lang="en-US" sz="2000">
                <a:ea typeface="+mn-lt"/>
                <a:cs typeface="+mn-lt"/>
              </a:rPr>
              <a:t> se </a:t>
            </a:r>
            <a:r>
              <a:rPr lang="en-US" sz="2000" err="1">
                <a:ea typeface="+mn-lt"/>
                <a:cs typeface="+mn-lt"/>
              </a:rPr>
              <a:t>convierte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víctima</a:t>
            </a:r>
            <a:r>
              <a:rPr lang="en-US" sz="2000">
                <a:ea typeface="+mn-lt"/>
                <a:cs typeface="+mn-lt"/>
              </a:rPr>
              <a:t> de un </a:t>
            </a:r>
            <a:r>
              <a:rPr lang="en-US" sz="2000" err="1">
                <a:ea typeface="+mn-lt"/>
                <a:cs typeface="+mn-lt"/>
              </a:rPr>
              <a:t>delito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violento</a:t>
            </a:r>
            <a:r>
              <a:rPr lang="en-US" sz="2000">
                <a:ea typeface="+mn-lt"/>
                <a:cs typeface="+mn-lt"/>
              </a:rPr>
              <a:t> o es </a:t>
            </a:r>
            <a:r>
              <a:rPr lang="en-US" sz="2000" err="1">
                <a:ea typeface="+mn-lt"/>
                <a:cs typeface="+mn-lt"/>
              </a:rPr>
              <a:t>asignado</a:t>
            </a:r>
            <a:r>
              <a:rPr lang="en-US" sz="200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una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escuela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insegura</a:t>
            </a:r>
            <a:endParaRPr lang="en-US" sz="2000"/>
          </a:p>
          <a:p>
            <a:pPr>
              <a:buSzPct val="114999"/>
            </a:pPr>
            <a:endParaRPr lang="en-US" sz="1800"/>
          </a:p>
          <a:p>
            <a:pPr>
              <a:buSzPct val="114999"/>
            </a:pPr>
            <a:r>
              <a:rPr lang="en-US" sz="2000" err="1">
                <a:ea typeface="+mn-lt"/>
                <a:cs typeface="+mn-lt"/>
              </a:rPr>
              <a:t>Notificación</a:t>
            </a:r>
            <a:r>
              <a:rPr lang="en-US" sz="2000">
                <a:ea typeface="+mn-lt"/>
                <a:cs typeface="+mn-lt"/>
              </a:rPr>
              <a:t> de que </a:t>
            </a:r>
            <a:r>
              <a:rPr lang="en-US" sz="2000" err="1">
                <a:ea typeface="+mn-lt"/>
                <a:cs typeface="+mn-lt"/>
              </a:rPr>
              <a:t>su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hijo</a:t>
            </a:r>
            <a:r>
              <a:rPr lang="en-US" sz="2000">
                <a:ea typeface="+mn-lt"/>
                <a:cs typeface="+mn-lt"/>
              </a:rPr>
              <a:t> ha </a:t>
            </a:r>
            <a:r>
              <a:rPr lang="en-US" sz="2000" err="1">
                <a:ea typeface="+mn-lt"/>
                <a:cs typeface="+mn-lt"/>
              </a:rPr>
              <a:t>sido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asignado</a:t>
            </a:r>
            <a:r>
              <a:rPr lang="en-US" sz="2000">
                <a:ea typeface="+mn-lt"/>
                <a:cs typeface="+mn-lt"/>
              </a:rPr>
              <a:t> o </a:t>
            </a:r>
            <a:r>
              <a:rPr lang="en-US" sz="2000" err="1">
                <a:ea typeface="+mn-lt"/>
                <a:cs typeface="+mn-lt"/>
              </a:rPr>
              <a:t>enseñado</a:t>
            </a:r>
            <a:r>
              <a:rPr lang="en-US" sz="2000">
                <a:ea typeface="+mn-lt"/>
                <a:cs typeface="+mn-lt"/>
              </a:rPr>
              <a:t> o </a:t>
            </a:r>
            <a:r>
              <a:rPr lang="en-US" sz="2000" err="1">
                <a:ea typeface="+mn-lt"/>
                <a:cs typeface="+mn-lt"/>
              </a:rPr>
              <a:t>asignado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por</a:t>
            </a:r>
            <a:r>
              <a:rPr lang="en-US" sz="2000">
                <a:ea typeface="+mn-lt"/>
                <a:cs typeface="+mn-lt"/>
              </a:rPr>
              <a:t> 4 o </a:t>
            </a:r>
            <a:r>
              <a:rPr lang="en-US" sz="2000" err="1">
                <a:ea typeface="+mn-lt"/>
                <a:cs typeface="+mn-lt"/>
              </a:rPr>
              <a:t>más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semanas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consecutivas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por</a:t>
            </a:r>
            <a:r>
              <a:rPr lang="en-US" sz="2000">
                <a:ea typeface="+mn-lt"/>
                <a:cs typeface="+mn-lt"/>
              </a:rPr>
              <a:t> un maestro que no </a:t>
            </a:r>
            <a:r>
              <a:rPr lang="en-US" sz="2000" err="1">
                <a:ea typeface="+mn-lt"/>
                <a:cs typeface="+mn-lt"/>
              </a:rPr>
              <a:t>está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altamente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calificado</a:t>
            </a:r>
            <a:r>
              <a:rPr lang="en-US" sz="2000">
                <a:ea typeface="+mn-lt"/>
                <a:cs typeface="+mn-lt"/>
              </a:rPr>
              <a:t>.</a:t>
            </a:r>
          </a:p>
          <a:p>
            <a:pPr>
              <a:buSzPct val="114999"/>
            </a:pPr>
            <a:endParaRPr lang="en-US" sz="1800"/>
          </a:p>
          <a:p>
            <a:pPr>
              <a:buSzPct val="114999"/>
            </a:pPr>
            <a:r>
              <a:rPr lang="en-US" sz="2000">
                <a:ea typeface="+mn-lt"/>
                <a:cs typeface="+mn-lt"/>
              </a:rPr>
              <a:t>Política de </a:t>
            </a:r>
            <a:r>
              <a:rPr lang="en-US" sz="2000" err="1">
                <a:ea typeface="+mn-lt"/>
                <a:cs typeface="+mn-lt"/>
              </a:rPr>
              <a:t>Participación</a:t>
            </a:r>
            <a:r>
              <a:rPr lang="en-US" sz="2000">
                <a:ea typeface="+mn-lt"/>
                <a:cs typeface="+mn-lt"/>
              </a:rPr>
              <a:t> Familiar del Distrito y Política de </a:t>
            </a:r>
            <a:r>
              <a:rPr lang="en-US" sz="2000" err="1">
                <a:ea typeface="+mn-lt"/>
                <a:cs typeface="+mn-lt"/>
              </a:rPr>
              <a:t>Participación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los</a:t>
            </a:r>
            <a:r>
              <a:rPr lang="en-US" sz="2000">
                <a:ea typeface="+mn-lt"/>
                <a:cs typeface="+mn-lt"/>
              </a:rPr>
              <a:t> Padres de la Escuela</a:t>
            </a:r>
            <a:endParaRPr lang="en-US" sz="2000"/>
          </a:p>
          <a:p>
            <a:pPr>
              <a:buSzPct val="114999"/>
            </a:pPr>
            <a:endParaRPr lang="en-US" sz="1800"/>
          </a:p>
          <a:p>
            <a:pPr>
              <a:buSzPct val="114999"/>
            </a:pPr>
            <a:r>
              <a:rPr lang="en-US" sz="2000" err="1">
                <a:ea typeface="+mn-lt"/>
                <a:cs typeface="+mn-lt"/>
              </a:rPr>
              <a:t>Pacto</a:t>
            </a:r>
            <a:r>
              <a:rPr lang="en-US" sz="2000">
                <a:ea typeface="+mn-lt"/>
                <a:cs typeface="+mn-lt"/>
              </a:rPr>
              <a:t> Escuela/Padres</a:t>
            </a:r>
            <a:endParaRPr lang="en-US" sz="2000"/>
          </a:p>
          <a:p>
            <a:pPr>
              <a:buSzPct val="114999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5342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B253C-97C5-83A2-65DF-F17105FF0E88}"/>
              </a:ext>
            </a:extLst>
          </p:cNvPr>
          <p:cNvSpPr txBox="1"/>
          <p:nvPr/>
        </p:nvSpPr>
        <p:spPr>
          <a:xfrm>
            <a:off x="1003702" y="1360099"/>
            <a:ext cx="10230765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Cada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escuela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Título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I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debe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tener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un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Pacto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Escuela-Padre que es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desarrollado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conjuntamente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por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los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padres y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el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personal de la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escuela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. El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pacto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establece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las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responsabilidades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los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estudiantes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,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los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padres y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el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personal de la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escuela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en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el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esfuerzo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por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aumentar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el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crecimiento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y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el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rendimiento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de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los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sz="3000" err="1">
                <a:solidFill>
                  <a:srgbClr val="212529"/>
                </a:solidFill>
                <a:ea typeface="+mn-lt"/>
                <a:cs typeface="+mn-lt"/>
              </a:rPr>
              <a:t>estudiantes</a:t>
            </a:r>
            <a:r>
              <a:rPr lang="en-US" sz="3000">
                <a:solidFill>
                  <a:srgbClr val="212529"/>
                </a:solidFill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260177-7E04-43EC-9754-9A6050DD2829}"/>
              </a:ext>
            </a:extLst>
          </p:cNvPr>
          <p:cNvSpPr>
            <a:spLocks noGrp="1"/>
          </p:cNvSpPr>
          <p:nvPr/>
        </p:nvSpPr>
        <p:spPr>
          <a:xfrm>
            <a:off x="1263205" y="830318"/>
            <a:ext cx="9601196" cy="6281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El </a:t>
            </a:r>
            <a:r>
              <a:rPr lang="en-US" b="1" err="1"/>
              <a:t>compacto</a:t>
            </a:r>
            <a:r>
              <a:rPr lang="en-US" b="1"/>
              <a:t> de la </a:t>
            </a:r>
            <a:r>
              <a:rPr lang="en-US" b="1" err="1"/>
              <a:t>escuela</a:t>
            </a:r>
            <a:r>
              <a:rPr lang="en-US" b="1"/>
              <a:t>/padre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CCBCF-BF73-3586-DDCF-8C5A2DE672EF}"/>
              </a:ext>
            </a:extLst>
          </p:cNvPr>
          <p:cNvSpPr txBox="1"/>
          <p:nvPr/>
        </p:nvSpPr>
        <p:spPr>
          <a:xfrm>
            <a:off x="960773" y="3752411"/>
            <a:ext cx="1044946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El </a:t>
            </a:r>
            <a:r>
              <a:rPr lang="en-US" sz="3000" err="1"/>
              <a:t>pacto</a:t>
            </a:r>
            <a:r>
              <a:rPr lang="en-US" sz="3000"/>
              <a:t> de la Escuela Primaria Kate Bond/</a:t>
            </a:r>
            <a:r>
              <a:rPr lang="en-US" sz="3000" err="1"/>
              <a:t>Pacto</a:t>
            </a:r>
            <a:r>
              <a:rPr lang="en-US" sz="3000"/>
              <a:t> del padre se </a:t>
            </a:r>
            <a:r>
              <a:rPr lang="en-US" sz="3000" err="1"/>
              <a:t>envio</a:t>
            </a:r>
            <a:r>
              <a:rPr lang="en-US" sz="3000"/>
              <a:t> a casa con </a:t>
            </a:r>
            <a:r>
              <a:rPr lang="en-US" sz="3000" err="1"/>
              <a:t>el</a:t>
            </a:r>
            <a:r>
              <a:rPr lang="en-US" sz="3000"/>
              <a:t> </a:t>
            </a:r>
            <a:r>
              <a:rPr lang="en-US" sz="3000" err="1"/>
              <a:t>estudiante</a:t>
            </a:r>
            <a:r>
              <a:rPr lang="en-US" sz="3000"/>
              <a:t> </a:t>
            </a:r>
            <a:r>
              <a:rPr lang="en-US" sz="3000" err="1"/>
              <a:t>en</a:t>
            </a:r>
            <a:r>
              <a:rPr lang="en-US" sz="3000"/>
              <a:t> la </a:t>
            </a:r>
            <a:r>
              <a:rPr lang="en-US" sz="3000" err="1"/>
              <a:t>carpeta</a:t>
            </a:r>
            <a:r>
              <a:rPr lang="en-US" sz="3000"/>
              <a:t> de </a:t>
            </a:r>
            <a:r>
              <a:rPr lang="en-US" sz="3000" err="1"/>
              <a:t>los</a:t>
            </a:r>
            <a:r>
              <a:rPr lang="en-US" sz="3000"/>
              <a:t> </a:t>
            </a:r>
            <a:r>
              <a:rPr lang="en-US" sz="3000" err="1"/>
              <a:t>miercoles</a:t>
            </a:r>
            <a:r>
              <a:rPr lang="en-US" sz="3000"/>
              <a:t> la </a:t>
            </a:r>
            <a:r>
              <a:rPr lang="en-US" sz="3000" err="1"/>
              <a:t>primera</a:t>
            </a:r>
            <a:r>
              <a:rPr lang="en-US" sz="3000"/>
              <a:t> </a:t>
            </a:r>
            <a:r>
              <a:rPr lang="en-US" sz="3000" err="1"/>
              <a:t>semana</a:t>
            </a:r>
            <a:r>
              <a:rPr lang="en-US" sz="3000"/>
              <a:t> de </a:t>
            </a:r>
            <a:r>
              <a:rPr lang="en-US" sz="3000" err="1"/>
              <a:t>escuela</a:t>
            </a:r>
            <a:r>
              <a:rPr lang="en-US" sz="3000"/>
              <a:t>.  </a:t>
            </a:r>
            <a:r>
              <a:rPr lang="en-US" sz="3000" err="1"/>
              <a:t>en</a:t>
            </a:r>
            <a:r>
              <a:rPr lang="en-US" sz="3000"/>
              <a:t> </a:t>
            </a:r>
            <a:r>
              <a:rPr lang="en-US" sz="3000" err="1"/>
              <a:t>adicion</a:t>
            </a:r>
            <a:r>
              <a:rPr lang="en-US" sz="3000"/>
              <a:t>, </a:t>
            </a:r>
            <a:r>
              <a:rPr lang="en-US" sz="3000" err="1"/>
              <a:t>esta</a:t>
            </a:r>
            <a:r>
              <a:rPr lang="en-US" sz="3000"/>
              <a:t> </a:t>
            </a:r>
            <a:r>
              <a:rPr lang="en-US" sz="3000" err="1"/>
              <a:t>puesta</a:t>
            </a:r>
            <a:r>
              <a:rPr lang="en-US" sz="3000"/>
              <a:t> </a:t>
            </a:r>
            <a:r>
              <a:rPr lang="en-US" sz="3000" err="1"/>
              <a:t>en</a:t>
            </a:r>
            <a:r>
              <a:rPr lang="en-US" sz="3000"/>
              <a:t> </a:t>
            </a:r>
            <a:r>
              <a:rPr lang="en-US" sz="3000" err="1"/>
              <a:t>el</a:t>
            </a:r>
            <a:r>
              <a:rPr lang="en-US" sz="3000"/>
              <a:t> sitio web de la </a:t>
            </a:r>
            <a:r>
              <a:rPr lang="en-US" sz="3000" err="1"/>
              <a:t>escuela</a:t>
            </a:r>
            <a:r>
              <a:rPr lang="en-US" sz="300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4D212-2CB4-8317-13C4-07D8F586AD98}"/>
              </a:ext>
            </a:extLst>
          </p:cNvPr>
          <p:cNvSpPr txBox="1"/>
          <p:nvPr/>
        </p:nvSpPr>
        <p:spPr>
          <a:xfrm>
            <a:off x="795130" y="5585016"/>
            <a:ext cx="110389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262626"/>
                </a:solidFill>
              </a:rPr>
              <a:t>Tenemos</a:t>
            </a:r>
            <a:r>
              <a:rPr lang="en-US" sz="2400" b="1">
                <a:solidFill>
                  <a:srgbClr val="262626"/>
                </a:solidFill>
              </a:rPr>
              <a:t> que </a:t>
            </a:r>
            <a:r>
              <a:rPr lang="en-US" sz="2400" b="1" err="1">
                <a:solidFill>
                  <a:srgbClr val="262626"/>
                </a:solidFill>
              </a:rPr>
              <a:t>coolaborar</a:t>
            </a:r>
            <a:r>
              <a:rPr lang="en-US" sz="2400" b="1">
                <a:solidFill>
                  <a:srgbClr val="262626"/>
                </a:solidFill>
              </a:rPr>
              <a:t> </a:t>
            </a:r>
            <a:r>
              <a:rPr lang="en-US" sz="2400" b="1" err="1">
                <a:solidFill>
                  <a:srgbClr val="262626"/>
                </a:solidFill>
              </a:rPr>
              <a:t>jutos</a:t>
            </a:r>
            <a:r>
              <a:rPr lang="en-US" sz="2400" b="1">
                <a:solidFill>
                  <a:srgbClr val="262626"/>
                </a:solidFill>
              </a:rPr>
              <a:t> y </a:t>
            </a:r>
            <a:r>
              <a:rPr lang="en-US" sz="2400" b="1" err="1">
                <a:solidFill>
                  <a:srgbClr val="262626"/>
                </a:solidFill>
              </a:rPr>
              <a:t>trabajar</a:t>
            </a:r>
            <a:r>
              <a:rPr lang="en-US" sz="2400" b="1">
                <a:solidFill>
                  <a:srgbClr val="262626"/>
                </a:solidFill>
              </a:rPr>
              <a:t> para </a:t>
            </a:r>
            <a:r>
              <a:rPr lang="en-US" sz="2400" b="1" err="1">
                <a:solidFill>
                  <a:srgbClr val="262626"/>
                </a:solidFill>
              </a:rPr>
              <a:t>hacer</a:t>
            </a:r>
            <a:r>
              <a:rPr lang="en-US" sz="2400" b="1">
                <a:solidFill>
                  <a:srgbClr val="262626"/>
                </a:solidFill>
              </a:rPr>
              <a:t> </a:t>
            </a:r>
            <a:r>
              <a:rPr lang="en-US" sz="2400" b="1" err="1">
                <a:solidFill>
                  <a:srgbClr val="262626"/>
                </a:solidFill>
              </a:rPr>
              <a:t>este</a:t>
            </a:r>
            <a:r>
              <a:rPr lang="en-US" sz="2400" b="1">
                <a:solidFill>
                  <a:srgbClr val="262626"/>
                </a:solidFill>
              </a:rPr>
              <a:t> </a:t>
            </a:r>
            <a:r>
              <a:rPr lang="en-US" sz="2400" b="1" err="1">
                <a:solidFill>
                  <a:srgbClr val="262626"/>
                </a:solidFill>
              </a:rPr>
              <a:t>ano</a:t>
            </a:r>
            <a:r>
              <a:rPr lang="en-US" sz="2400" b="1">
                <a:solidFill>
                  <a:srgbClr val="262626"/>
                </a:solidFill>
              </a:rPr>
              <a:t> escolar </a:t>
            </a:r>
            <a:r>
              <a:rPr lang="en-US" sz="2400" b="1" err="1">
                <a:solidFill>
                  <a:srgbClr val="262626"/>
                </a:solidFill>
              </a:rPr>
              <a:t>exitoso</a:t>
            </a:r>
            <a:r>
              <a:rPr lang="en-US" sz="2400" b="1">
                <a:solidFill>
                  <a:srgbClr val="262626"/>
                </a:solidFill>
              </a:rPr>
              <a:t>!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968984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4C7A-714F-59D5-D6DE-73FEB70FD09F}"/>
              </a:ext>
            </a:extLst>
          </p:cNvPr>
          <p:cNvSpPr>
            <a:spLocks noGrp="1"/>
          </p:cNvSpPr>
          <p:nvPr/>
        </p:nvSpPr>
        <p:spPr>
          <a:xfrm>
            <a:off x="2210694" y="627243"/>
            <a:ext cx="7745569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/>
              <a:t>El </a:t>
            </a:r>
            <a:r>
              <a:rPr lang="en-US" sz="4000" b="1" err="1"/>
              <a:t>codigo</a:t>
            </a:r>
            <a:r>
              <a:rPr lang="en-US" sz="4000" b="1"/>
              <a:t> de </a:t>
            </a:r>
            <a:r>
              <a:rPr lang="en-US" sz="4000" b="1" err="1"/>
              <a:t>conducta</a:t>
            </a:r>
            <a:r>
              <a:rPr lang="en-US" sz="4000" b="1"/>
              <a:t> </a:t>
            </a:r>
            <a:r>
              <a:rPr lang="en-US" sz="4000" b="1" err="1"/>
              <a:t>estudiantil</a:t>
            </a:r>
            <a:endParaRPr lang="en-US" sz="4000" b="1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52934EA-9E97-766D-5FC4-8A9466CFAE38}"/>
              </a:ext>
            </a:extLst>
          </p:cNvPr>
          <p:cNvSpPr txBox="1"/>
          <p:nvPr/>
        </p:nvSpPr>
        <p:spPr>
          <a:xfrm>
            <a:off x="878359" y="1406514"/>
            <a:ext cx="10424737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a typeface="+mn-lt"/>
                <a:cs typeface="+mn-lt"/>
              </a:rPr>
              <a:t>El Código de </a:t>
            </a:r>
            <a:r>
              <a:rPr lang="en-US" sz="2800" err="1">
                <a:ea typeface="+mn-lt"/>
                <a:cs typeface="+mn-lt"/>
              </a:rPr>
              <a:t>Conducta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Estudiantil</a:t>
            </a:r>
            <a:r>
              <a:rPr lang="en-US" sz="2800">
                <a:ea typeface="+mn-lt"/>
                <a:cs typeface="+mn-lt"/>
              </a:rPr>
              <a:t> se </a:t>
            </a:r>
            <a:r>
              <a:rPr lang="en-US" sz="2800" err="1">
                <a:ea typeface="+mn-lt"/>
                <a:cs typeface="+mn-lt"/>
              </a:rPr>
              <a:t>estableció</a:t>
            </a:r>
            <a:r>
              <a:rPr lang="en-US" sz="2800">
                <a:ea typeface="+mn-lt"/>
                <a:cs typeface="+mn-lt"/>
              </a:rPr>
              <a:t> para </a:t>
            </a:r>
            <a:r>
              <a:rPr lang="en-US" sz="2800" err="1">
                <a:ea typeface="+mn-lt"/>
                <a:cs typeface="+mn-lt"/>
              </a:rPr>
              <a:t>crear</a:t>
            </a:r>
            <a:r>
              <a:rPr lang="en-US" sz="2800">
                <a:ea typeface="+mn-lt"/>
                <a:cs typeface="+mn-lt"/>
              </a:rPr>
              <a:t> un </a:t>
            </a:r>
            <a:r>
              <a:rPr lang="en-US" sz="2800" err="1">
                <a:ea typeface="+mn-lt"/>
                <a:cs typeface="+mn-lt"/>
              </a:rPr>
              <a:t>entorno</a:t>
            </a:r>
            <a:r>
              <a:rPr lang="en-US" sz="2800">
                <a:ea typeface="+mn-lt"/>
                <a:cs typeface="+mn-lt"/>
              </a:rPr>
              <a:t> de </a:t>
            </a:r>
            <a:r>
              <a:rPr lang="en-US" sz="2800" err="1">
                <a:ea typeface="+mn-lt"/>
                <a:cs typeface="+mn-lt"/>
              </a:rPr>
              <a:t>aprendizaje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seguro</a:t>
            </a:r>
            <a:r>
              <a:rPr lang="en-US" sz="2800">
                <a:ea typeface="+mn-lt"/>
                <a:cs typeface="+mn-lt"/>
              </a:rPr>
              <a:t> para </a:t>
            </a:r>
            <a:r>
              <a:rPr lang="en-US" sz="2800" err="1">
                <a:ea typeface="+mn-lt"/>
                <a:cs typeface="+mn-lt"/>
              </a:rPr>
              <a:t>garantizar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el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éxito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académico</a:t>
            </a:r>
            <a:r>
              <a:rPr lang="en-US" sz="2800">
                <a:ea typeface="+mn-lt"/>
                <a:cs typeface="+mn-lt"/>
              </a:rPr>
              <a:t> de </a:t>
            </a:r>
            <a:r>
              <a:rPr lang="en-US" sz="2800" err="1">
                <a:ea typeface="+mn-lt"/>
                <a:cs typeface="+mn-lt"/>
              </a:rPr>
              <a:t>todos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los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estudiantes</a:t>
            </a:r>
            <a:r>
              <a:rPr lang="en-US" sz="2800">
                <a:ea typeface="+mn-lt"/>
                <a:cs typeface="+mn-lt"/>
              </a:rPr>
              <a:t>.  La Política del Código de </a:t>
            </a:r>
            <a:r>
              <a:rPr lang="en-US" sz="2800" err="1">
                <a:ea typeface="+mn-lt"/>
                <a:cs typeface="+mn-lt"/>
              </a:rPr>
              <a:t>Conducta</a:t>
            </a:r>
            <a:r>
              <a:rPr lang="en-US" sz="2800">
                <a:ea typeface="+mn-lt"/>
                <a:cs typeface="+mn-lt"/>
              </a:rPr>
              <a:t> del </a:t>
            </a:r>
            <a:r>
              <a:rPr lang="en-US" sz="2800" err="1">
                <a:ea typeface="+mn-lt"/>
                <a:cs typeface="+mn-lt"/>
              </a:rPr>
              <a:t>Estudiante</a:t>
            </a:r>
            <a:r>
              <a:rPr lang="en-US" sz="2800">
                <a:ea typeface="+mn-lt"/>
                <a:cs typeface="+mn-lt"/>
              </a:rPr>
              <a:t> se </a:t>
            </a:r>
            <a:r>
              <a:rPr lang="en-US" sz="2800" err="1">
                <a:ea typeface="+mn-lt"/>
                <a:cs typeface="+mn-lt"/>
              </a:rPr>
              <a:t>puede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encontrar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en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el</a:t>
            </a:r>
            <a:r>
              <a:rPr lang="en-US" sz="2800">
                <a:ea typeface="+mn-lt"/>
                <a:cs typeface="+mn-lt"/>
              </a:rPr>
              <a:t> Manual del </a:t>
            </a:r>
            <a:r>
              <a:rPr lang="en-US" sz="2800" err="1">
                <a:ea typeface="+mn-lt"/>
                <a:cs typeface="+mn-lt"/>
              </a:rPr>
              <a:t>Estudiante</a:t>
            </a:r>
            <a:r>
              <a:rPr lang="en-US" sz="2800">
                <a:ea typeface="+mn-lt"/>
                <a:cs typeface="+mn-lt"/>
              </a:rPr>
              <a:t> y </a:t>
            </a:r>
            <a:r>
              <a:rPr lang="en-US" sz="2800" err="1">
                <a:ea typeface="+mn-lt"/>
                <a:cs typeface="+mn-lt"/>
              </a:rPr>
              <a:t>los</a:t>
            </a:r>
            <a:r>
              <a:rPr lang="en-US" sz="2800">
                <a:ea typeface="+mn-lt"/>
                <a:cs typeface="+mn-lt"/>
              </a:rPr>
              <a:t> Padres.  Este </a:t>
            </a:r>
            <a:r>
              <a:rPr lang="en-US" sz="2800" err="1">
                <a:ea typeface="+mn-lt"/>
                <a:cs typeface="+mn-lt"/>
              </a:rPr>
              <a:t>documento</a:t>
            </a:r>
            <a:r>
              <a:rPr lang="en-US" sz="2800">
                <a:ea typeface="+mn-lt"/>
                <a:cs typeface="+mn-lt"/>
              </a:rPr>
              <a:t> se </a:t>
            </a:r>
            <a:r>
              <a:rPr lang="en-US" sz="2800" err="1">
                <a:ea typeface="+mn-lt"/>
                <a:cs typeface="+mn-lt"/>
              </a:rPr>
              <a:t>puede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encontrar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en</a:t>
            </a:r>
            <a:r>
              <a:rPr lang="en-US" sz="2800">
                <a:ea typeface="+mn-lt"/>
                <a:cs typeface="+mn-lt"/>
              </a:rPr>
              <a:t> la </a:t>
            </a:r>
            <a:r>
              <a:rPr lang="en-US" sz="2800" err="1">
                <a:ea typeface="+mn-lt"/>
                <a:cs typeface="+mn-lt"/>
              </a:rPr>
              <a:t>página</a:t>
            </a:r>
            <a:r>
              <a:rPr lang="en-US" sz="2800">
                <a:ea typeface="+mn-lt"/>
                <a:cs typeface="+mn-lt"/>
              </a:rPr>
              <a:t> web de </a:t>
            </a:r>
            <a:r>
              <a:rPr lang="en-US" sz="2800" err="1">
                <a:ea typeface="+mn-lt"/>
                <a:cs typeface="+mn-lt"/>
              </a:rPr>
              <a:t>nuestra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escuela</a:t>
            </a:r>
            <a:r>
              <a:rPr lang="en-US" sz="2800">
                <a:ea typeface="+mn-lt"/>
                <a:cs typeface="+mn-lt"/>
              </a:rPr>
              <a:t>.</a:t>
            </a:r>
            <a:br>
              <a:rPr lang="en-US" sz="2800">
                <a:ea typeface="+mn-lt"/>
                <a:cs typeface="+mn-lt"/>
              </a:rPr>
            </a:br>
            <a:endParaRPr lang="en-US" sz="2800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El Plan de </a:t>
            </a:r>
            <a:r>
              <a:rPr lang="en-US" sz="2800" err="1">
                <a:ea typeface="+mn-lt"/>
                <a:cs typeface="+mn-lt"/>
              </a:rPr>
              <a:t>Comportamiento</a:t>
            </a:r>
            <a:r>
              <a:rPr lang="en-US" sz="2800">
                <a:ea typeface="+mn-lt"/>
                <a:cs typeface="+mn-lt"/>
              </a:rPr>
              <a:t> Escolar de KBE se </a:t>
            </a:r>
            <a:r>
              <a:rPr lang="en-US" sz="2800" err="1">
                <a:ea typeface="+mn-lt"/>
                <a:cs typeface="+mn-lt"/>
              </a:rPr>
              <a:t>envió</a:t>
            </a:r>
            <a:r>
              <a:rPr lang="en-US" sz="2800">
                <a:ea typeface="+mn-lt"/>
                <a:cs typeface="+mn-lt"/>
              </a:rPr>
              <a:t> a casa con </a:t>
            </a:r>
            <a:r>
              <a:rPr lang="en-US" sz="2800" err="1">
                <a:ea typeface="+mn-lt"/>
                <a:cs typeface="+mn-lt"/>
              </a:rPr>
              <a:t>todos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los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estudiantes</a:t>
            </a:r>
            <a:r>
              <a:rPr lang="en-US" sz="2800">
                <a:ea typeface="+mn-lt"/>
                <a:cs typeface="+mn-lt"/>
              </a:rPr>
              <a:t> para que </a:t>
            </a:r>
            <a:r>
              <a:rPr lang="en-US" sz="2800" err="1">
                <a:ea typeface="+mn-lt"/>
                <a:cs typeface="+mn-lt"/>
              </a:rPr>
              <a:t>los</a:t>
            </a:r>
            <a:r>
              <a:rPr lang="en-US" sz="2800">
                <a:ea typeface="+mn-lt"/>
                <a:cs typeface="+mn-lt"/>
              </a:rPr>
              <a:t> padres y </a:t>
            </a:r>
            <a:r>
              <a:rPr lang="en-US" sz="2800" err="1">
                <a:ea typeface="+mn-lt"/>
                <a:cs typeface="+mn-lt"/>
              </a:rPr>
              <a:t>el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estudiante</a:t>
            </a:r>
            <a:r>
              <a:rPr lang="en-US" sz="2800">
                <a:ea typeface="+mn-lt"/>
                <a:cs typeface="+mn-lt"/>
              </a:rPr>
              <a:t> lo </a:t>
            </a:r>
            <a:r>
              <a:rPr lang="en-US" sz="2800" err="1">
                <a:ea typeface="+mn-lt"/>
                <a:cs typeface="+mn-lt"/>
              </a:rPr>
              <a:t>firmaran</a:t>
            </a:r>
            <a:r>
              <a:rPr lang="en-US" sz="2800">
                <a:ea typeface="+mn-lt"/>
                <a:cs typeface="+mn-lt"/>
              </a:rPr>
              <a:t>.  Este </a:t>
            </a:r>
            <a:r>
              <a:rPr lang="en-US" sz="2800" err="1">
                <a:ea typeface="+mn-lt"/>
                <a:cs typeface="+mn-lt"/>
              </a:rPr>
              <a:t>documento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debe</a:t>
            </a:r>
            <a:r>
              <a:rPr lang="en-US" sz="2800">
                <a:ea typeface="+mn-lt"/>
                <a:cs typeface="+mn-lt"/>
              </a:rPr>
              <a:t> ser </a:t>
            </a:r>
            <a:r>
              <a:rPr lang="en-US" sz="2800" err="1">
                <a:ea typeface="+mn-lt"/>
                <a:cs typeface="+mn-lt"/>
              </a:rPr>
              <a:t>devuelto</a:t>
            </a:r>
            <a:r>
              <a:rPr lang="en-US" sz="2800">
                <a:ea typeface="+mn-lt"/>
                <a:cs typeface="+mn-lt"/>
              </a:rPr>
              <a:t> al maestro de </a:t>
            </a:r>
            <a:r>
              <a:rPr lang="en-US" sz="2800" err="1">
                <a:ea typeface="+mn-lt"/>
                <a:cs typeface="+mn-lt"/>
              </a:rPr>
              <a:t>su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hijo</a:t>
            </a:r>
            <a:r>
              <a:rPr lang="en-US" sz="2800">
                <a:ea typeface="+mn-lt"/>
                <a:cs typeface="+mn-lt"/>
              </a:rPr>
              <a:t>.</a:t>
            </a:r>
          </a:p>
          <a:p>
            <a:endParaRPr lang="en-US" sz="2800"/>
          </a:p>
          <a:p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/>
              <a:t>a</a:t>
            </a:r>
          </a:p>
          <a:p>
            <a:endParaRPr lang="en-US" sz="2400"/>
          </a:p>
          <a:p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687008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8855" y="663352"/>
            <a:ext cx="11006283" cy="59400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>
                <a:ea typeface="+mn-lt"/>
                <a:cs typeface="+mn-lt"/>
              </a:rPr>
              <a:t>¿</a:t>
            </a:r>
            <a:r>
              <a:rPr lang="en-US" sz="3600" err="1">
                <a:ea typeface="+mn-lt"/>
                <a:cs typeface="+mn-lt"/>
              </a:rPr>
              <a:t>Cómo</a:t>
            </a:r>
            <a:r>
              <a:rPr lang="en-US" sz="360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puede</a:t>
            </a:r>
            <a:r>
              <a:rPr lang="en-US" sz="360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ayudarme</a:t>
            </a:r>
            <a:r>
              <a:rPr lang="en-US" sz="360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el</a:t>
            </a:r>
            <a:r>
              <a:rPr lang="en-US" sz="360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Título</a:t>
            </a:r>
            <a:r>
              <a:rPr lang="en-US" sz="3600">
                <a:ea typeface="+mn-lt"/>
                <a:cs typeface="+mn-lt"/>
              </a:rPr>
              <a:t> I </a:t>
            </a:r>
            <a:r>
              <a:rPr lang="en-US" sz="3600" err="1">
                <a:ea typeface="+mn-lt"/>
                <a:cs typeface="+mn-lt"/>
              </a:rPr>
              <a:t>como</a:t>
            </a:r>
            <a:r>
              <a:rPr lang="en-US" sz="3600">
                <a:ea typeface="+mn-lt"/>
                <a:cs typeface="+mn-lt"/>
              </a:rPr>
              <a:t> padre/</a:t>
            </a:r>
            <a:r>
              <a:rPr lang="en-US" sz="3600" err="1">
                <a:ea typeface="+mn-lt"/>
                <a:cs typeface="+mn-lt"/>
              </a:rPr>
              <a:t>familia</a:t>
            </a:r>
            <a:r>
              <a:rPr lang="en-US" sz="3600">
                <a:ea typeface="+mn-lt"/>
                <a:cs typeface="+mn-lt"/>
              </a:rPr>
              <a:t>?</a:t>
            </a:r>
          </a:p>
          <a:p>
            <a:pPr algn="ctr"/>
            <a:endParaRPr lang="en-US"/>
          </a:p>
          <a:p>
            <a:pPr algn="ctr"/>
            <a:r>
              <a:rPr lang="en-US" sz="2800">
                <a:ea typeface="+mn-lt"/>
                <a:cs typeface="+mn-lt"/>
              </a:rPr>
              <a:t>Los </a:t>
            </a:r>
            <a:r>
              <a:rPr lang="en-US" sz="2800" err="1">
                <a:ea typeface="+mn-lt"/>
                <a:cs typeface="+mn-lt"/>
              </a:rPr>
              <a:t>fondos</a:t>
            </a:r>
            <a:r>
              <a:rPr lang="en-US" sz="2800">
                <a:ea typeface="+mn-lt"/>
                <a:cs typeface="+mn-lt"/>
              </a:rPr>
              <a:t> del Título I se pueden usar para muchos tipos de actividades de participación de los padres y la familia.  Ejemplos de formas en que se pueden gastar estos fondos incluyen:</a:t>
            </a:r>
          </a:p>
          <a:p>
            <a:pPr algn="ctr"/>
            <a:endParaRPr lang="en-US" sz="1100"/>
          </a:p>
          <a:p>
            <a:pPr algn="ctr"/>
            <a:endParaRPr lang="en-US" sz="1100"/>
          </a:p>
          <a:p>
            <a:pPr algn="ctr"/>
            <a:endParaRPr lang="en-US" sz="1100"/>
          </a:p>
          <a:p>
            <a:pPr algn="ctr"/>
            <a:r>
              <a:rPr lang="en-US" sz="2800">
                <a:ea typeface="+mn-lt"/>
                <a:cs typeface="+mn-lt"/>
              </a:rPr>
              <a:t>o </a:t>
            </a:r>
            <a:r>
              <a:rPr lang="en-US" sz="2800" err="1">
                <a:ea typeface="+mn-lt"/>
                <a:cs typeface="+mn-lt"/>
              </a:rPr>
              <a:t>Actividades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familiares</a:t>
            </a:r>
            <a:r>
              <a:rPr lang="en-US" sz="2800">
                <a:ea typeface="+mn-lt"/>
                <a:cs typeface="+mn-lt"/>
              </a:rPr>
              <a:t> de </a:t>
            </a:r>
            <a:r>
              <a:rPr lang="en-US" sz="2800" err="1">
                <a:ea typeface="+mn-lt"/>
                <a:cs typeface="+mn-lt"/>
              </a:rPr>
              <a:t>alfabetización</a:t>
            </a:r>
            <a:r>
              <a:rPr lang="en-US" sz="2800">
                <a:ea typeface="+mn-lt"/>
                <a:cs typeface="+mn-lt"/>
              </a:rPr>
              <a:t> y </a:t>
            </a:r>
            <a:r>
              <a:rPr lang="en-US" sz="2800" err="1">
                <a:ea typeface="+mn-lt"/>
                <a:cs typeface="+mn-lt"/>
              </a:rPr>
              <a:t>matemáticas</a:t>
            </a:r>
            <a:endParaRPr lang="en-US" sz="2800"/>
          </a:p>
          <a:p>
            <a:pPr algn="ctr"/>
            <a:endParaRPr lang="en-US" sz="1100"/>
          </a:p>
          <a:p>
            <a:pPr algn="ctr"/>
            <a:r>
              <a:rPr lang="en-US" sz="2800">
                <a:ea typeface="+mn-lt"/>
                <a:cs typeface="+mn-lt"/>
              </a:rPr>
              <a:t>o </a:t>
            </a:r>
            <a:r>
              <a:rPr lang="en-US" sz="2800" err="1">
                <a:ea typeface="+mn-lt"/>
                <a:cs typeface="+mn-lt"/>
              </a:rPr>
              <a:t>Reuniones</a:t>
            </a:r>
            <a:r>
              <a:rPr lang="en-US" sz="2800">
                <a:ea typeface="+mn-lt"/>
                <a:cs typeface="+mn-lt"/>
              </a:rPr>
              <a:t> de padres y </a:t>
            </a:r>
            <a:r>
              <a:rPr lang="en-US" sz="2800" err="1">
                <a:ea typeface="+mn-lt"/>
                <a:cs typeface="+mn-lt"/>
              </a:rPr>
              <a:t>actividades</a:t>
            </a:r>
            <a:r>
              <a:rPr lang="en-US" sz="2800">
                <a:ea typeface="+mn-lt"/>
                <a:cs typeface="+mn-lt"/>
              </a:rPr>
              <a:t> de </a:t>
            </a:r>
            <a:r>
              <a:rPr lang="en-US" sz="2800" err="1">
                <a:ea typeface="+mn-lt"/>
                <a:cs typeface="+mn-lt"/>
              </a:rPr>
              <a:t>capacitación</a:t>
            </a:r>
            <a:endParaRPr lang="en-US" sz="2800"/>
          </a:p>
          <a:p>
            <a:pPr algn="ctr"/>
            <a:endParaRPr lang="en-US" sz="1100"/>
          </a:p>
          <a:p>
            <a:pPr algn="ctr"/>
            <a:r>
              <a:rPr lang="en-US" sz="2800">
                <a:ea typeface="+mn-lt"/>
                <a:cs typeface="+mn-lt"/>
              </a:rPr>
              <a:t>o Materiales que </a:t>
            </a:r>
            <a:r>
              <a:rPr lang="en-US" sz="2800" err="1">
                <a:ea typeface="+mn-lt"/>
                <a:cs typeface="+mn-lt"/>
              </a:rPr>
              <a:t>los</a:t>
            </a:r>
            <a:r>
              <a:rPr lang="en-US" sz="2800">
                <a:ea typeface="+mn-lt"/>
                <a:cs typeface="+mn-lt"/>
              </a:rPr>
              <a:t> padres </a:t>
            </a:r>
            <a:r>
              <a:rPr lang="en-US" sz="2800" err="1">
                <a:ea typeface="+mn-lt"/>
                <a:cs typeface="+mn-lt"/>
              </a:rPr>
              <a:t>pueden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utilizar</a:t>
            </a:r>
            <a:r>
              <a:rPr lang="en-US" sz="2800">
                <a:ea typeface="+mn-lt"/>
                <a:cs typeface="+mn-lt"/>
              </a:rPr>
              <a:t> para </a:t>
            </a:r>
            <a:r>
              <a:rPr lang="en-US" sz="2800" err="1">
                <a:ea typeface="+mn-lt"/>
                <a:cs typeface="+mn-lt"/>
              </a:rPr>
              <a:t>trabajar</a:t>
            </a:r>
            <a:r>
              <a:rPr lang="en-US" sz="2800">
                <a:ea typeface="+mn-lt"/>
                <a:cs typeface="+mn-lt"/>
              </a:rPr>
              <a:t> con sus </a:t>
            </a:r>
            <a:r>
              <a:rPr lang="en-US" sz="2800" err="1">
                <a:ea typeface="+mn-lt"/>
                <a:cs typeface="+mn-lt"/>
              </a:rPr>
              <a:t>hijos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en</a:t>
            </a:r>
            <a:r>
              <a:rPr lang="en-US" sz="2800">
                <a:ea typeface="+mn-lt"/>
                <a:cs typeface="+mn-lt"/>
              </a:rPr>
              <a:t> casa.</a:t>
            </a:r>
          </a:p>
          <a:p>
            <a:pPr algn="ctr"/>
            <a:endParaRPr lang="en-US" sz="1100"/>
          </a:p>
          <a:p>
            <a:pPr algn="ctr"/>
            <a:r>
              <a:rPr lang="en-US" sz="2800">
                <a:ea typeface="+mn-lt"/>
                <a:cs typeface="+mn-lt"/>
              </a:rPr>
              <a:t>o Centro de </a:t>
            </a:r>
            <a:r>
              <a:rPr lang="en-US" sz="2800" err="1">
                <a:ea typeface="+mn-lt"/>
                <a:cs typeface="+mn-lt"/>
              </a:rPr>
              <a:t>recursos</a:t>
            </a:r>
            <a:r>
              <a:rPr lang="en-US" sz="2800">
                <a:ea typeface="+mn-lt"/>
                <a:cs typeface="+mn-lt"/>
              </a:rPr>
              <a:t> para padres</a:t>
            </a:r>
            <a:endParaRPr lang="en-US" sz="2800"/>
          </a:p>
          <a:p>
            <a:endParaRPr lang="en-US" sz="2000"/>
          </a:p>
          <a:p>
            <a:endParaRPr lang="en-US"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0BE7-F344-8F20-AA9F-6E7FFBDC66A4}"/>
              </a:ext>
            </a:extLst>
          </p:cNvPr>
          <p:cNvSpPr>
            <a:spLocks noGrp="1"/>
          </p:cNvSpPr>
          <p:nvPr/>
        </p:nvSpPr>
        <p:spPr>
          <a:xfrm>
            <a:off x="902855" y="340591"/>
            <a:ext cx="984365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err="1"/>
              <a:t>Conozca</a:t>
            </a:r>
            <a:r>
              <a:rPr lang="en-US" b="1"/>
              <a:t> la </a:t>
            </a:r>
            <a:r>
              <a:rPr lang="en-US" b="1" err="1"/>
              <a:t>escuela</a:t>
            </a:r>
            <a:r>
              <a:rPr lang="en-US" b="1"/>
              <a:t> de </a:t>
            </a:r>
            <a:r>
              <a:rPr lang="en-US" b="1" err="1"/>
              <a:t>su</a:t>
            </a:r>
            <a:r>
              <a:rPr lang="en-US" b="1"/>
              <a:t> </a:t>
            </a:r>
            <a:r>
              <a:rPr lang="en-US" b="1" err="1"/>
              <a:t>hijo</a:t>
            </a:r>
            <a:r>
              <a:rPr lang="en-US" b="1"/>
              <a:t>…….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0041-20CC-D8F3-EAB1-9DD4D6889315}"/>
              </a:ext>
            </a:extLst>
          </p:cNvPr>
          <p:cNvSpPr>
            <a:spLocks noGrp="1"/>
          </p:cNvSpPr>
          <p:nvPr/>
        </p:nvSpPr>
        <p:spPr>
          <a:xfrm>
            <a:off x="1166090" y="1348508"/>
            <a:ext cx="6629400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err="1"/>
              <a:t>Asiste</a:t>
            </a:r>
            <a:r>
              <a:rPr lang="en-US" sz="3600"/>
              <a:t> a </a:t>
            </a:r>
            <a:r>
              <a:rPr lang="en-US" sz="3600" err="1"/>
              <a:t>los</a:t>
            </a:r>
            <a:r>
              <a:rPr lang="en-US" sz="3600"/>
              <a:t> </a:t>
            </a:r>
            <a:r>
              <a:rPr lang="en-US" sz="3600" err="1"/>
              <a:t>eventos</a:t>
            </a:r>
            <a:r>
              <a:rPr lang="en-US" sz="3600"/>
              <a:t> </a:t>
            </a:r>
            <a:r>
              <a:rPr lang="en-US" sz="3600" err="1"/>
              <a:t>escolares</a:t>
            </a:r>
          </a:p>
          <a:p>
            <a:r>
              <a:rPr lang="en-US" sz="3600" err="1"/>
              <a:t>Unase</a:t>
            </a:r>
            <a:r>
              <a:rPr lang="en-US" sz="3600"/>
              <a:t> al PTO de la </a:t>
            </a:r>
            <a:r>
              <a:rPr lang="en-US" sz="3600" err="1"/>
              <a:t>escuela</a:t>
            </a:r>
          </a:p>
          <a:p>
            <a:r>
              <a:rPr lang="en-US" sz="3600" err="1"/>
              <a:t>Voluntario</a:t>
            </a:r>
            <a:r>
              <a:rPr lang="en-US" sz="3600"/>
              <a:t> </a:t>
            </a:r>
          </a:p>
          <a:p>
            <a:r>
              <a:rPr lang="en-US" sz="3600" err="1"/>
              <a:t>Asistir</a:t>
            </a:r>
            <a:r>
              <a:rPr lang="en-US" sz="3600"/>
              <a:t> a las </a:t>
            </a:r>
            <a:r>
              <a:rPr lang="en-US" sz="3600" err="1"/>
              <a:t>conferencias</a:t>
            </a:r>
            <a:r>
              <a:rPr lang="en-US" sz="3600"/>
              <a:t> de  padres-maestros</a:t>
            </a:r>
          </a:p>
          <a:p>
            <a:r>
              <a:rPr lang="en-US" sz="3600" err="1"/>
              <a:t>Mantega</a:t>
            </a:r>
            <a:r>
              <a:rPr lang="en-US" sz="3600"/>
              <a:t> a las </a:t>
            </a:r>
            <a:r>
              <a:rPr lang="en-US" sz="3600" err="1"/>
              <a:t>maestras</a:t>
            </a:r>
            <a:r>
              <a:rPr lang="en-US" sz="3600"/>
              <a:t> </a:t>
            </a:r>
            <a:r>
              <a:rPr lang="en-US" sz="3600" err="1"/>
              <a:t>informado</a:t>
            </a:r>
          </a:p>
          <a:p>
            <a:r>
              <a:rPr lang="en-US" sz="3600" err="1"/>
              <a:t>Pregunte</a:t>
            </a:r>
            <a:r>
              <a:rPr lang="en-US" sz="3600"/>
              <a:t> </a:t>
            </a:r>
            <a:r>
              <a:rPr lang="en-US" sz="3600" err="1"/>
              <a:t>sobre</a:t>
            </a:r>
            <a:r>
              <a:rPr lang="en-US" sz="3600"/>
              <a:t> </a:t>
            </a:r>
            <a:r>
              <a:rPr lang="en-US" sz="3600" err="1"/>
              <a:t>capacitación</a:t>
            </a:r>
            <a:r>
              <a:rPr lang="en-US" sz="3600"/>
              <a:t> para </a:t>
            </a:r>
            <a:r>
              <a:rPr lang="en-US" sz="3600" err="1"/>
              <a:t>los</a:t>
            </a:r>
            <a:r>
              <a:rPr lang="en-US" sz="3600"/>
              <a:t> padres</a:t>
            </a:r>
          </a:p>
          <a:p>
            <a:pPr algn="ctr"/>
            <a:endParaRPr lang="en-US" sz="2600"/>
          </a:p>
          <a:p>
            <a:endParaRPr lang="en-US"/>
          </a:p>
        </p:txBody>
      </p:sp>
      <p:pic>
        <p:nvPicPr>
          <p:cNvPr id="4" name="Picture 3" descr="A close-up of words&#10;&#10;Description automatically generated">
            <a:extLst>
              <a:ext uri="{FF2B5EF4-FFF2-40B4-BE49-F238E27FC236}">
                <a16:creationId xmlns:a16="http://schemas.microsoft.com/office/drawing/2014/main" id="{238A9C99-0756-8843-D88D-EE97696F7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890" y="2567852"/>
            <a:ext cx="3186547" cy="19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3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0459"/>
            <a:ext cx="9665590" cy="1733162"/>
          </a:xfrm>
        </p:spPr>
        <p:txBody>
          <a:bodyPr>
            <a:normAutofit fontScale="90000"/>
          </a:bodyPr>
          <a:lstStyle/>
          <a:p>
            <a:r>
              <a:rPr lang="en-US" b="1"/>
              <a:t>Si </a:t>
            </a:r>
            <a:r>
              <a:rPr lang="en-US" b="1" err="1"/>
              <a:t>necesita</a:t>
            </a:r>
            <a:r>
              <a:rPr lang="en-US" b="1"/>
              <a:t> mas </a:t>
            </a:r>
            <a:r>
              <a:rPr lang="en-US" b="1" err="1"/>
              <a:t>informacion</a:t>
            </a:r>
            <a:r>
              <a:rPr lang="en-US" b="1"/>
              <a:t> </a:t>
            </a:r>
            <a:r>
              <a:rPr lang="en-US" b="1" err="1"/>
              <a:t>sientese</a:t>
            </a:r>
            <a:r>
              <a:rPr lang="en-US" b="1"/>
              <a:t> libre de </a:t>
            </a:r>
            <a:r>
              <a:rPr lang="en-US" b="1" err="1"/>
              <a:t>contactar</a:t>
            </a:r>
            <a:r>
              <a:rPr lang="en-US" b="1"/>
              <a:t> a las </a:t>
            </a:r>
            <a:r>
              <a:rPr lang="en-US" b="1" err="1"/>
              <a:t>facilitadoras</a:t>
            </a:r>
            <a:r>
              <a:rPr lang="en-US" b="1"/>
              <a:t> de </a:t>
            </a:r>
            <a:r>
              <a:rPr lang="en-US" b="1" err="1"/>
              <a:t>instrucciones</a:t>
            </a:r>
            <a:r>
              <a:rPr lang="en-US" b="1"/>
              <a:t> PLC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2489200"/>
            <a:ext cx="8686800" cy="4526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/>
              <a:t>Jill Hodum</a:t>
            </a:r>
            <a:endParaRPr lang="en-US" sz="44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40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hodumhj@scsk12.org</a:t>
            </a:r>
            <a:endParaRPr lang="en-US" sz="440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US" sz="4400"/>
              <a:t>Almanda Jacox</a:t>
            </a:r>
            <a:endParaRPr lang="en-US" sz="44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40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jacoxa@scsk12.org</a:t>
            </a:r>
            <a:endParaRPr lang="en-US" sz="4400">
              <a:solidFill>
                <a:srgbClr val="92D050"/>
              </a:solidFill>
            </a:endParaRPr>
          </a:p>
          <a:p>
            <a:pPr marL="0" indent="0" algn="ctr">
              <a:buNone/>
            </a:pPr>
            <a:endParaRPr lang="en-US" sz="360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3567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3316A-B941-4DEB-AF84-01063308C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182" y="1350628"/>
            <a:ext cx="9663415" cy="45252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2F6CB2C1-4EE5-46EB-8CE2-3BB6D392E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5401" y="1445591"/>
            <a:ext cx="9507443" cy="32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49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A0AF3-2272-BF3B-4252-6E3C283766CD}"/>
              </a:ext>
            </a:extLst>
          </p:cNvPr>
          <p:cNvSpPr txBox="1"/>
          <p:nvPr/>
        </p:nvSpPr>
        <p:spPr>
          <a:xfrm>
            <a:off x="800405" y="2877741"/>
            <a:ext cx="3363713" cy="33722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Por favor </a:t>
            </a:r>
            <a:r>
              <a:rPr lang="en-US" sz="440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llenar</a:t>
            </a:r>
            <a:r>
              <a:rPr lang="en-US" sz="44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440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encuesta</a:t>
            </a:r>
            <a:r>
              <a:rPr lang="en-US" sz="44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440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compartir</a:t>
            </a:r>
            <a:r>
              <a:rPr lang="en-US" sz="44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sus ideas y </a:t>
            </a:r>
            <a:r>
              <a:rPr lang="en-US" sz="440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comentarios</a:t>
            </a:r>
            <a:r>
              <a:rPr lang="en-US" sz="44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FBAC0-9B39-D34E-B45E-EE3DAE03C1EF}"/>
              </a:ext>
            </a:extLst>
          </p:cNvPr>
          <p:cNvSpPr txBox="1"/>
          <p:nvPr/>
        </p:nvSpPr>
        <p:spPr>
          <a:xfrm>
            <a:off x="4988684" y="1346659"/>
            <a:ext cx="6918584" cy="3372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La hoja de </a:t>
            </a:r>
            <a:r>
              <a:rPr lang="en-US" sz="4400" b="1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encuesta</a:t>
            </a:r>
            <a:r>
              <a:rPr lang="en-US" sz="4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4400" b="1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encontrara</a:t>
            </a:r>
            <a:r>
              <a:rPr lang="en-US" sz="4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al final de </a:t>
            </a:r>
            <a:r>
              <a:rPr lang="en-US" sz="4400" b="1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cada</a:t>
            </a:r>
            <a:r>
              <a:rPr lang="en-US" sz="4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 mesa </a:t>
            </a:r>
            <a:r>
              <a:rPr lang="en-US" sz="4400" b="1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llenarlo</a:t>
            </a:r>
            <a:r>
              <a:rPr lang="en-US" sz="4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y</a:t>
            </a:r>
            <a:endParaRPr lang="en-US" dirty="0"/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devolverlo</a:t>
            </a:r>
            <a:r>
              <a:rPr lang="en-US" sz="4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4400" b="1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carpeta</a:t>
            </a:r>
            <a:r>
              <a:rPr lang="en-US" sz="4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roja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6" name="Picture 5" descr="Royalty Free Survey Clip Art, Vector Images &amp; Illustrations - iStock">
            <a:extLst>
              <a:ext uri="{FF2B5EF4-FFF2-40B4-BE49-F238E27FC236}">
                <a16:creationId xmlns:a16="http://schemas.microsoft.com/office/drawing/2014/main" id="{C87BD88F-48ED-2A1D-F95A-1F461F702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064" y="683079"/>
            <a:ext cx="2563587" cy="21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D226D4-C4AC-4B86-B681-F3F3348BBB06}"/>
              </a:ext>
            </a:extLst>
          </p:cNvPr>
          <p:cNvSpPr>
            <a:spLocks noGrp="1"/>
          </p:cNvSpPr>
          <p:nvPr/>
        </p:nvSpPr>
        <p:spPr>
          <a:xfrm>
            <a:off x="3868821" y="671099"/>
            <a:ext cx="4277828" cy="860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 b="1"/>
              <a:t>Que es </a:t>
            </a:r>
            <a:r>
              <a:rPr lang="en-US" sz="4400" b="1" err="1"/>
              <a:t>Titulo</a:t>
            </a:r>
            <a:r>
              <a:rPr lang="en-US" sz="4400" b="1"/>
              <a:t> I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E742E1-935E-C9F8-2408-A80F323923A6}"/>
              </a:ext>
            </a:extLst>
          </p:cNvPr>
          <p:cNvSpPr txBox="1"/>
          <p:nvPr/>
        </p:nvSpPr>
        <p:spPr>
          <a:xfrm>
            <a:off x="731925" y="1277170"/>
            <a:ext cx="10723413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err="1">
                <a:solidFill>
                  <a:srgbClr val="000000"/>
                </a:solidFill>
                <a:latin typeface="Garamond"/>
                <a:cs typeface="Arial"/>
              </a:rPr>
              <a:t>Titulo</a:t>
            </a:r>
            <a:r>
              <a:rPr lang="en-US" sz="4000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 I </a:t>
            </a:r>
            <a:r>
              <a:rPr lang="en-US" sz="4000" err="1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una</a:t>
            </a:r>
            <a:r>
              <a:rPr lang="en-US" sz="4000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 ley </a:t>
            </a:r>
            <a:r>
              <a:rPr lang="en-US" sz="4000" err="1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firmada</a:t>
            </a:r>
            <a:r>
              <a:rPr lang="en-US" sz="4000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en</a:t>
            </a:r>
            <a:r>
              <a:rPr lang="en-US" sz="4000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 1965 a traves de la Ley de la </a:t>
            </a:r>
            <a:r>
              <a:rPr lang="en-US" sz="4000" err="1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Educacion</a:t>
            </a:r>
            <a:r>
              <a:rPr lang="en-US" sz="4000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 Primaria y </a:t>
            </a:r>
            <a:r>
              <a:rPr lang="en-US" sz="4000" err="1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Secundaria</a:t>
            </a:r>
            <a:r>
              <a:rPr lang="en-US" sz="4000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, </a:t>
            </a:r>
            <a:r>
              <a:rPr lang="en-US" sz="4000" err="1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Titulo</a:t>
            </a:r>
            <a:r>
              <a:rPr lang="en-US" sz="4000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 I (ESEA)</a:t>
            </a:r>
            <a:r>
              <a:rPr lang="en-US" sz="2200">
                <a:solidFill>
                  <a:srgbClr val="000000"/>
                </a:solidFill>
                <a:latin typeface="Garamond"/>
                <a:ea typeface="+mn-lt"/>
                <a:cs typeface="Arial"/>
              </a:rPr>
              <a:t>.</a:t>
            </a:r>
            <a:r>
              <a:rPr lang="en-US" sz="2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 </a:t>
            </a:r>
            <a:r>
              <a:rPr lang="en-US" sz="3800">
                <a:solidFill>
                  <a:srgbClr val="212121"/>
                </a:solidFill>
                <a:latin typeface="Garamond"/>
                <a:ea typeface="+mn-lt"/>
                <a:cs typeface="Arial"/>
              </a:rPr>
              <a:t> </a:t>
            </a:r>
            <a:r>
              <a:rPr lang="en-US" sz="3800">
                <a:solidFill>
                  <a:srgbClr val="212121"/>
                </a:solidFill>
                <a:ea typeface="+mn-lt"/>
                <a:cs typeface="+mn-lt"/>
              </a:rPr>
              <a:t>El </a:t>
            </a:r>
            <a:r>
              <a:rPr lang="en-US" sz="3800" err="1">
                <a:solidFill>
                  <a:srgbClr val="212121"/>
                </a:solidFill>
              </a:rPr>
              <a:t>Titulo</a:t>
            </a:r>
            <a:r>
              <a:rPr lang="en-US" sz="3800">
                <a:solidFill>
                  <a:srgbClr val="212121"/>
                </a:solidFill>
              </a:rPr>
              <a:t> I es </a:t>
            </a:r>
            <a:r>
              <a:rPr lang="en-US" sz="3800" err="1">
                <a:solidFill>
                  <a:srgbClr val="212121"/>
                </a:solidFill>
              </a:rPr>
              <a:t>el</a:t>
            </a:r>
            <a:r>
              <a:rPr lang="en-US" sz="3800">
                <a:solidFill>
                  <a:srgbClr val="212121"/>
                </a:solidFill>
              </a:rPr>
              <a:t> </a:t>
            </a:r>
            <a:r>
              <a:rPr lang="en-US" sz="3800" err="1">
                <a:solidFill>
                  <a:srgbClr val="212121"/>
                </a:solidFill>
              </a:rPr>
              <a:t>programa</a:t>
            </a:r>
            <a:r>
              <a:rPr lang="en-US" sz="3800">
                <a:solidFill>
                  <a:srgbClr val="212121"/>
                </a:solidFill>
              </a:rPr>
              <a:t> federal de </a:t>
            </a:r>
            <a:r>
              <a:rPr lang="en-US" sz="3800" err="1">
                <a:solidFill>
                  <a:srgbClr val="212121"/>
                </a:solidFill>
              </a:rPr>
              <a:t>ayuda</a:t>
            </a:r>
            <a:r>
              <a:rPr lang="en-US" sz="3800">
                <a:solidFill>
                  <a:srgbClr val="212121"/>
                </a:solidFill>
              </a:rPr>
              <a:t> mas </a:t>
            </a:r>
            <a:r>
              <a:rPr lang="en-US" sz="3800" err="1">
                <a:solidFill>
                  <a:srgbClr val="212121"/>
                </a:solidFill>
              </a:rPr>
              <a:t>grande</a:t>
            </a:r>
            <a:r>
              <a:rPr lang="en-US" sz="3800">
                <a:solidFill>
                  <a:srgbClr val="212121"/>
                </a:solidFill>
              </a:rPr>
              <a:t>   para las </a:t>
            </a:r>
            <a:r>
              <a:rPr lang="en-US" sz="3800" err="1">
                <a:solidFill>
                  <a:srgbClr val="212121"/>
                </a:solidFill>
              </a:rPr>
              <a:t>escuelas</a:t>
            </a:r>
            <a:r>
              <a:rPr lang="en-US" sz="3800">
                <a:solidFill>
                  <a:srgbClr val="212121"/>
                </a:solidFill>
              </a:rPr>
              <a:t> </a:t>
            </a:r>
            <a:r>
              <a:rPr lang="en-US" sz="3800" err="1">
                <a:solidFill>
                  <a:srgbClr val="212121"/>
                </a:solidFill>
              </a:rPr>
              <a:t>primaria</a:t>
            </a:r>
            <a:r>
              <a:rPr lang="en-US" sz="3800">
                <a:solidFill>
                  <a:srgbClr val="212121"/>
                </a:solidFill>
              </a:rPr>
              <a:t>, </a:t>
            </a:r>
            <a:r>
              <a:rPr lang="en-US" sz="3800" err="1">
                <a:solidFill>
                  <a:srgbClr val="212121"/>
                </a:solidFill>
              </a:rPr>
              <a:t>secundaria</a:t>
            </a:r>
            <a:r>
              <a:rPr lang="en-US" sz="3800">
                <a:solidFill>
                  <a:srgbClr val="212121"/>
                </a:solidFill>
              </a:rPr>
              <a:t>, y </a:t>
            </a:r>
            <a:r>
              <a:rPr lang="en-US" sz="3800" err="1">
                <a:solidFill>
                  <a:srgbClr val="212121"/>
                </a:solidFill>
              </a:rPr>
              <a:t>preparatoria</a:t>
            </a:r>
            <a:r>
              <a:rPr lang="en-US" sz="3800">
                <a:solidFill>
                  <a:srgbClr val="212121"/>
                </a:solidFill>
              </a:rPr>
              <a:t>. </a:t>
            </a:r>
            <a:r>
              <a:rPr lang="en-US" sz="4000">
                <a:solidFill>
                  <a:srgbClr val="262626"/>
                </a:solidFill>
              </a:rPr>
              <a:t>A </a:t>
            </a:r>
            <a:r>
              <a:rPr lang="en-US" sz="4000" err="1">
                <a:solidFill>
                  <a:srgbClr val="262626"/>
                </a:solidFill>
              </a:rPr>
              <a:t>través</a:t>
            </a:r>
            <a:r>
              <a:rPr lang="en-US" sz="4000">
                <a:solidFill>
                  <a:srgbClr val="262626"/>
                </a:solidFill>
              </a:rPr>
              <a:t> de </a:t>
            </a:r>
            <a:r>
              <a:rPr lang="en-US" sz="4000" b="1" err="1">
                <a:solidFill>
                  <a:srgbClr val="262626"/>
                </a:solidFill>
              </a:rPr>
              <a:t>Título</a:t>
            </a:r>
            <a:r>
              <a:rPr lang="en-US" sz="4000">
                <a:solidFill>
                  <a:srgbClr val="262626"/>
                </a:solidFill>
              </a:rPr>
              <a:t> I, </a:t>
            </a:r>
            <a:r>
              <a:rPr lang="en-US" sz="4000" err="1">
                <a:solidFill>
                  <a:srgbClr val="262626"/>
                </a:solidFill>
              </a:rPr>
              <a:t>el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gobierno</a:t>
            </a:r>
            <a:r>
              <a:rPr lang="en-US" sz="4000">
                <a:solidFill>
                  <a:srgbClr val="262626"/>
                </a:solidFill>
              </a:rPr>
              <a:t> federal </a:t>
            </a:r>
            <a:r>
              <a:rPr lang="en-US" sz="4000" err="1">
                <a:solidFill>
                  <a:srgbClr val="262626"/>
                </a:solidFill>
              </a:rPr>
              <a:t>asigna</a:t>
            </a:r>
            <a:r>
              <a:rPr lang="en-US" sz="4000">
                <a:solidFill>
                  <a:srgbClr val="262626"/>
                </a:solidFill>
              </a:rPr>
              <a:t> dinero a </a:t>
            </a:r>
            <a:r>
              <a:rPr lang="en-US" sz="4000" err="1">
                <a:solidFill>
                  <a:srgbClr val="262626"/>
                </a:solidFill>
              </a:rPr>
              <a:t>distritos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escolares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en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todo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el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país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basándose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en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el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número</a:t>
            </a:r>
            <a:r>
              <a:rPr lang="en-US" sz="4000">
                <a:solidFill>
                  <a:srgbClr val="262626"/>
                </a:solidFill>
              </a:rPr>
              <a:t> de </a:t>
            </a:r>
            <a:r>
              <a:rPr lang="en-US" sz="4000" err="1">
                <a:solidFill>
                  <a:srgbClr val="262626"/>
                </a:solidFill>
              </a:rPr>
              <a:t>familias</a:t>
            </a:r>
            <a:r>
              <a:rPr lang="en-US" sz="4000">
                <a:solidFill>
                  <a:srgbClr val="262626"/>
                </a:solidFill>
              </a:rPr>
              <a:t> de </a:t>
            </a:r>
            <a:r>
              <a:rPr lang="en-US" sz="4000" err="1">
                <a:solidFill>
                  <a:srgbClr val="262626"/>
                </a:solidFill>
              </a:rPr>
              <a:t>bajos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ingresos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en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cada</a:t>
            </a:r>
            <a:r>
              <a:rPr lang="en-US" sz="4000">
                <a:solidFill>
                  <a:srgbClr val="262626"/>
                </a:solidFill>
              </a:rPr>
              <a:t> </a:t>
            </a:r>
            <a:r>
              <a:rPr lang="en-US" sz="4000" err="1">
                <a:solidFill>
                  <a:srgbClr val="262626"/>
                </a:solidFill>
              </a:rPr>
              <a:t>distrito</a:t>
            </a:r>
            <a:r>
              <a:rPr lang="en-US" sz="4000">
                <a:solidFill>
                  <a:srgbClr val="26262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919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B226A40-22CC-40E5-9EC4-5163536C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B9B7D3-101C-4F55-A956-62DA4AAD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3BD5441-821C-4091-8DDD-A4A56A6FC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C6E877-1BD2-4856-8FFD-250D27C15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64C008A-2A32-4626-A83A-16A984F88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5D67EF-62E2-43F5-8005-7A7A319D0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2E12B04-F311-5730-0198-983C61D41173}"/>
              </a:ext>
            </a:extLst>
          </p:cNvPr>
          <p:cNvSpPr txBox="1"/>
          <p:nvPr/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Follow us on Facebook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2CA3DB-2141-4DE2-9F8A-9E5561DD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B1043386-1096-74FC-09F4-D2D4F84460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68" y="1257341"/>
            <a:ext cx="2854699" cy="2835668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EB2A7F6-6BD2-D692-8B42-B2259E319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95559" y="1257341"/>
            <a:ext cx="2798064" cy="2798064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14B64F-D291-4308-B071-A2678ED7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0F53D47-DF66-4FDD-86DA-49D667507E01}"/>
              </a:ext>
            </a:extLst>
          </p:cNvPr>
          <p:cNvSpPr>
            <a:spLocks noGrp="1"/>
          </p:cNvSpPr>
          <p:nvPr/>
        </p:nvSpPr>
        <p:spPr>
          <a:xfrm>
            <a:off x="2237436" y="801541"/>
            <a:ext cx="7129354" cy="65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Que </a:t>
            </a:r>
            <a:r>
              <a:rPr lang="en-US" sz="4000" b="1" err="1"/>
              <a:t>significa</a:t>
            </a:r>
            <a:r>
              <a:rPr lang="en-US" sz="4000" b="1"/>
              <a:t> ser </a:t>
            </a:r>
            <a:r>
              <a:rPr lang="en-US" sz="4000" b="1" err="1"/>
              <a:t>una</a:t>
            </a:r>
            <a:r>
              <a:rPr lang="en-US" sz="4000" b="1"/>
              <a:t> </a:t>
            </a:r>
            <a:r>
              <a:rPr lang="en-US" sz="4000" b="1" err="1"/>
              <a:t>escuela</a:t>
            </a:r>
            <a:r>
              <a:rPr lang="en-US" sz="4000" b="1"/>
              <a:t> </a:t>
            </a:r>
            <a:r>
              <a:rPr lang="en-US" sz="4000" b="1" err="1"/>
              <a:t>Titulo</a:t>
            </a:r>
            <a:r>
              <a:rPr lang="en-US" sz="4000" b="1"/>
              <a:t> I?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E690DB3-9CF5-471E-D852-2FCB7FE755DB}"/>
              </a:ext>
            </a:extLst>
          </p:cNvPr>
          <p:cNvSpPr txBox="1"/>
          <p:nvPr/>
        </p:nvSpPr>
        <p:spPr>
          <a:xfrm>
            <a:off x="1164568" y="1449238"/>
            <a:ext cx="10243474" cy="48320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>
                <a:ea typeface="+mn-lt"/>
                <a:cs typeface="+mn-lt"/>
              </a:rPr>
              <a:t>Las escuelas de Título I reciben fondos federales para complementar los programas existentes de las escuelas. Esta financiación se utiliza para... </a:t>
            </a:r>
            <a:endParaRPr lang="en-US"/>
          </a:p>
          <a:p>
            <a:r>
              <a:rPr lang="es-CO" sz="2800">
                <a:ea typeface="+mn-lt"/>
                <a:cs typeface="+mn-lt"/>
              </a:rPr>
              <a:t>• Identificar a los estudiantes que experimentan dificultades académicas y proporcionar asistencia oportuna para ayudar a estos estudiantes a cumplir con los desafiantes estándares de contenido del Estado. </a:t>
            </a:r>
            <a:endParaRPr lang="es-CO">
              <a:ea typeface="+mn-lt"/>
              <a:cs typeface="+mn-lt"/>
            </a:endParaRPr>
          </a:p>
          <a:p>
            <a:r>
              <a:rPr lang="es-CO" sz="2800">
                <a:ea typeface="+mn-lt"/>
                <a:cs typeface="+mn-lt"/>
              </a:rPr>
              <a:t>• Contratación de personal suplementario y compra de programas, materiales y suministros complementarios.</a:t>
            </a:r>
            <a:endParaRPr lang="es-CO">
              <a:ea typeface="+mn-lt"/>
              <a:cs typeface="+mn-lt"/>
            </a:endParaRPr>
          </a:p>
          <a:p>
            <a:r>
              <a:rPr lang="es-CO" sz="2800">
                <a:ea typeface="+mn-lt"/>
                <a:cs typeface="+mn-lt"/>
              </a:rPr>
              <a:t>• Llevar a cabo reuniones, capacitaciones y actividades de participación de los padres y las familias (sin barreras, el Título I es... -Mejorar la educación para los programas escolares en todas las materias básicas).</a:t>
            </a:r>
            <a:endParaRPr lang="es-CO">
              <a:ea typeface="+mn-lt"/>
              <a:cs typeface="+mn-lt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9359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0F53D47-DF66-4FDD-86DA-49D667507E01}"/>
              </a:ext>
            </a:extLst>
          </p:cNvPr>
          <p:cNvSpPr>
            <a:spLocks noGrp="1"/>
          </p:cNvSpPr>
          <p:nvPr/>
        </p:nvSpPr>
        <p:spPr>
          <a:xfrm>
            <a:off x="2237436" y="801541"/>
            <a:ext cx="7129354" cy="65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/>
              <a:t>Que es </a:t>
            </a:r>
            <a:r>
              <a:rPr lang="en-US" sz="4800" b="1" err="1"/>
              <a:t>una</a:t>
            </a:r>
            <a:r>
              <a:rPr lang="en-US" sz="4800" b="1"/>
              <a:t> </a:t>
            </a:r>
            <a:r>
              <a:rPr lang="en-US" sz="4800" b="1" err="1"/>
              <a:t>escuela</a:t>
            </a:r>
            <a:r>
              <a:rPr lang="en-US" sz="4800" b="1"/>
              <a:t> </a:t>
            </a:r>
            <a:r>
              <a:rPr lang="en-US" sz="4800" b="1" err="1"/>
              <a:t>Titulo</a:t>
            </a:r>
            <a:r>
              <a:rPr lang="en-US" sz="4800" b="1"/>
              <a:t> I?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CACCC9-A9E0-494D-B80C-999B84CEBE7A}"/>
              </a:ext>
            </a:extLst>
          </p:cNvPr>
          <p:cNvSpPr>
            <a:spLocks noGrp="1"/>
          </p:cNvSpPr>
          <p:nvPr/>
        </p:nvSpPr>
        <p:spPr>
          <a:xfrm>
            <a:off x="1128718" y="1446389"/>
            <a:ext cx="9947152" cy="5360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Dependiendo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del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porcentaje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de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estudiantes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que se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identifican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como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"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desventajas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economicas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", las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escuelas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pueden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utilizar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fondos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dirigidos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a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estudiantes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específicos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o para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apoyo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en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toda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 la </a:t>
            </a:r>
            <a:r>
              <a:rPr lang="en-US" sz="4800" err="1">
                <a:solidFill>
                  <a:prstClr val="black"/>
                </a:solidFill>
                <a:ea typeface="+mj-lt"/>
                <a:cs typeface="+mj-lt"/>
              </a:rPr>
              <a:t>escuela</a:t>
            </a:r>
            <a:r>
              <a:rPr lang="en-US" sz="4800">
                <a:solidFill>
                  <a:prstClr val="black"/>
                </a:solidFill>
                <a:ea typeface="+mj-lt"/>
                <a:cs typeface="+mj-lt"/>
              </a:rPr>
              <a:t>. </a:t>
            </a:r>
          </a:p>
          <a:p>
            <a:endParaRPr lang="en-US">
              <a:ea typeface="+mn-ea"/>
            </a:endParaRPr>
          </a:p>
          <a:p>
            <a:pPr>
              <a:spcBef>
                <a:spcPts val="0"/>
              </a:spcBef>
            </a:pPr>
            <a:r>
              <a:rPr lang="en-US" sz="4800" b="1">
                <a:solidFill>
                  <a:prstClr val="black"/>
                </a:solidFill>
                <a:latin typeface="Garamond"/>
                <a:ea typeface="+mn-ea"/>
                <a:cs typeface="Arial"/>
              </a:rPr>
              <a:t>Kate Bond Elementary is a schoolwide Title I school.</a:t>
            </a:r>
            <a:br>
              <a:rPr lang="en-US" sz="4800" b="1" cap="none" spc="0">
                <a:latin typeface="Garamond"/>
                <a:ea typeface="+mn-ea"/>
                <a:cs typeface="+mn-cs"/>
              </a:rPr>
            </a:br>
            <a:endParaRPr lang="en-US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0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8282" y="863712"/>
            <a:ext cx="10225786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 err="1"/>
              <a:t>Otras</a:t>
            </a:r>
            <a:r>
              <a:rPr lang="en-US" sz="4400" b="1"/>
              <a:t> </a:t>
            </a:r>
            <a:r>
              <a:rPr lang="en-US" sz="4400" b="1" err="1"/>
              <a:t>manera</a:t>
            </a:r>
            <a:r>
              <a:rPr lang="en-US" sz="4400" b="1"/>
              <a:t>  </a:t>
            </a:r>
            <a:r>
              <a:rPr lang="en-US" sz="4400" b="1" err="1"/>
              <a:t>como</a:t>
            </a:r>
            <a:r>
              <a:rPr lang="en-US" sz="4400" b="1"/>
              <a:t> se </a:t>
            </a:r>
            <a:r>
              <a:rPr lang="en-US" sz="4400" b="1" err="1"/>
              <a:t>puede</a:t>
            </a:r>
            <a:r>
              <a:rPr lang="en-US" sz="4400" b="1"/>
              <a:t> usar </a:t>
            </a:r>
            <a:r>
              <a:rPr lang="en-US" sz="4400" b="1" err="1"/>
              <a:t>los</a:t>
            </a:r>
            <a:r>
              <a:rPr lang="en-US" sz="4400" b="1"/>
              <a:t> </a:t>
            </a:r>
            <a:r>
              <a:rPr lang="en-US" sz="4400" b="1" err="1"/>
              <a:t>fondos</a:t>
            </a:r>
            <a:r>
              <a:rPr lang="en-US" sz="4400" b="1"/>
              <a:t> de </a:t>
            </a:r>
            <a:r>
              <a:rPr lang="en-US" sz="4400" b="1" err="1"/>
              <a:t>Titulo</a:t>
            </a:r>
            <a:r>
              <a:rPr lang="en-US" sz="4400" b="1"/>
              <a:t> I 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1512997" y="2218120"/>
            <a:ext cx="9464612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/>
              <a:t>En general, </a:t>
            </a:r>
            <a:r>
              <a:rPr lang="en-US" sz="3600" err="1"/>
              <a:t>los</a:t>
            </a:r>
            <a:r>
              <a:rPr lang="en-US" sz="3600"/>
              <a:t> </a:t>
            </a:r>
            <a:r>
              <a:rPr lang="en-US" sz="3600" err="1"/>
              <a:t>fondos</a:t>
            </a:r>
            <a:r>
              <a:rPr lang="en-US" sz="3600"/>
              <a:t> de </a:t>
            </a:r>
            <a:r>
              <a:rPr lang="en-US" sz="3600" err="1"/>
              <a:t>titulo</a:t>
            </a:r>
            <a:r>
              <a:rPr lang="en-US" sz="3600"/>
              <a:t> I </a:t>
            </a:r>
            <a:r>
              <a:rPr lang="en-US" sz="3600" err="1"/>
              <a:t>puede</a:t>
            </a:r>
            <a:r>
              <a:rPr lang="en-US" sz="3600"/>
              <a:t> </a:t>
            </a:r>
            <a:r>
              <a:rPr lang="en-US" sz="3600" err="1"/>
              <a:t>utilizarse</a:t>
            </a:r>
            <a:r>
              <a:rPr lang="en-US" sz="3600"/>
              <a:t> para may be used for: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600"/>
              <a:t>Capacitacion </a:t>
            </a:r>
            <a:r>
              <a:rPr lang="en-US" altLang="en-US" sz="3600" err="1"/>
              <a:t>adicionales</a:t>
            </a:r>
            <a:r>
              <a:rPr lang="en-US" altLang="en-US" sz="3600"/>
              <a:t> para </a:t>
            </a:r>
            <a:r>
              <a:rPr lang="en-US" altLang="en-US" sz="3600" err="1"/>
              <a:t>el</a:t>
            </a:r>
            <a:r>
              <a:rPr lang="en-US" altLang="en-US" sz="3600"/>
              <a:t> personal de la </a:t>
            </a:r>
            <a:r>
              <a:rPr lang="en-US" altLang="en-US" sz="3600" err="1"/>
              <a:t>escuela</a:t>
            </a:r>
            <a:endParaRPr lang="en-US" altLang="en-US" sz="3600"/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600" err="1"/>
              <a:t>Instrucciones</a:t>
            </a:r>
            <a:r>
              <a:rPr lang="en-US" altLang="en-US" sz="3600"/>
              <a:t> </a:t>
            </a:r>
            <a:r>
              <a:rPr lang="en-US" altLang="en-US" sz="3600" err="1"/>
              <a:t>adicionales</a:t>
            </a:r>
            <a:r>
              <a:rPr lang="en-US" altLang="en-US" sz="3600"/>
              <a:t>(</a:t>
            </a:r>
            <a:r>
              <a:rPr lang="en-US" altLang="en-US" sz="3600" err="1"/>
              <a:t>programas</a:t>
            </a:r>
            <a:r>
              <a:rPr lang="en-US" altLang="en-US" sz="3600"/>
              <a:t> antes y/o </a:t>
            </a:r>
            <a:r>
              <a:rPr lang="en-US" altLang="en-US" sz="3600" err="1"/>
              <a:t>despues</a:t>
            </a:r>
            <a:r>
              <a:rPr lang="en-US" altLang="en-US" sz="3600"/>
              <a:t> </a:t>
            </a:r>
            <a:r>
              <a:rPr lang="en-US" altLang="en-US" sz="3600" err="1"/>
              <a:t>programas</a:t>
            </a:r>
            <a:r>
              <a:rPr lang="en-US" altLang="en-US" sz="3600"/>
              <a:t> de </a:t>
            </a:r>
            <a:r>
              <a:rPr lang="en-US" altLang="en-US" sz="3600" err="1"/>
              <a:t>tutoria</a:t>
            </a:r>
            <a:r>
              <a:rPr lang="en-US" altLang="en-US" sz="3600"/>
              <a:t> tutoring 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600" err="1"/>
              <a:t>Adquirir</a:t>
            </a:r>
            <a:r>
              <a:rPr lang="en-US" altLang="en-US" sz="3600"/>
              <a:t> </a:t>
            </a:r>
            <a:r>
              <a:rPr lang="en-US" altLang="en-US" sz="3600" err="1"/>
              <a:t>materiales</a:t>
            </a:r>
            <a:r>
              <a:rPr lang="en-US" altLang="en-US" sz="3600"/>
              <a:t>, </a:t>
            </a:r>
            <a:r>
              <a:rPr lang="en-US" altLang="en-US" sz="3600" err="1"/>
              <a:t>equipo</a:t>
            </a:r>
            <a:r>
              <a:rPr lang="en-US" altLang="en-US" sz="3600"/>
              <a:t>, y </a:t>
            </a:r>
            <a:r>
              <a:rPr lang="en-US" altLang="en-US" sz="3600" err="1"/>
              <a:t>tecnologia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A5BB-F68A-AEFA-27C8-D629BAABEC7A}"/>
              </a:ext>
            </a:extLst>
          </p:cNvPr>
          <p:cNvSpPr>
            <a:spLocks noGrp="1"/>
          </p:cNvSpPr>
          <p:nvPr/>
        </p:nvSpPr>
        <p:spPr>
          <a:xfrm>
            <a:off x="1240974" y="274477"/>
            <a:ext cx="901633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/>
              <a:t>Como </a:t>
            </a:r>
            <a:r>
              <a:rPr lang="en-US" sz="2800" b="1" err="1"/>
              <a:t>nuestra</a:t>
            </a:r>
            <a:r>
              <a:rPr lang="en-US" sz="2800" b="1"/>
              <a:t> </a:t>
            </a:r>
            <a:r>
              <a:rPr lang="en-US" sz="2800" b="1" err="1"/>
              <a:t>escuela</a:t>
            </a:r>
            <a:r>
              <a:rPr lang="en-US" sz="2800" b="1"/>
              <a:t> KBE </a:t>
            </a:r>
            <a:r>
              <a:rPr lang="en-US" sz="2800" b="1" err="1"/>
              <a:t>usa</a:t>
            </a:r>
            <a:r>
              <a:rPr lang="en-US" sz="2800" b="1"/>
              <a:t> </a:t>
            </a:r>
            <a:r>
              <a:rPr lang="en-US" sz="2800" b="1" err="1"/>
              <a:t>el</a:t>
            </a:r>
            <a:r>
              <a:rPr lang="en-US" sz="2800" b="1"/>
              <a:t> dinero del </a:t>
            </a:r>
            <a:r>
              <a:rPr lang="en-US" sz="2800" b="1" err="1"/>
              <a:t>Titulo</a:t>
            </a:r>
            <a:r>
              <a:rPr lang="en-US" sz="2800" b="1"/>
              <a:t>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A35BA-4B6B-6047-3BEF-F26EA0F41D8F}"/>
              </a:ext>
            </a:extLst>
          </p:cNvPr>
          <p:cNvSpPr>
            <a:spLocks noGrp="1"/>
          </p:cNvSpPr>
          <p:nvPr/>
        </p:nvSpPr>
        <p:spPr>
          <a:xfrm>
            <a:off x="1243436" y="1131474"/>
            <a:ext cx="8651734" cy="5577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2 PLC </a:t>
            </a:r>
            <a:r>
              <a:rPr lang="en-US" sz="2800" err="1">
                <a:solidFill>
                  <a:srgbClr val="262626"/>
                </a:solidFill>
              </a:rPr>
              <a:t>Entrenador</a:t>
            </a:r>
            <a:r>
              <a:rPr lang="en-US" sz="2800">
                <a:solidFill>
                  <a:srgbClr val="262626"/>
                </a:solidFill>
              </a:rPr>
              <a:t> </a:t>
            </a:r>
            <a:r>
              <a:rPr lang="en-US" sz="2800" err="1">
                <a:solidFill>
                  <a:srgbClr val="262626"/>
                </a:solidFill>
              </a:rPr>
              <a:t>Instruccional</a:t>
            </a:r>
            <a:endParaRPr lang="en-US" sz="280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err="1"/>
              <a:t>Mantener</a:t>
            </a:r>
            <a:r>
              <a:rPr lang="en-US" sz="2800"/>
              <a:t> </a:t>
            </a:r>
            <a:r>
              <a:rPr lang="en-US" sz="2800" err="1"/>
              <a:t>nuestra</a:t>
            </a:r>
            <a:r>
              <a:rPr lang="en-US" sz="2800"/>
              <a:t> </a:t>
            </a:r>
            <a:r>
              <a:rPr lang="en-US" sz="2800" err="1"/>
              <a:t>escuela</a:t>
            </a:r>
            <a:r>
              <a:rPr lang="en-US" sz="2800"/>
              <a:t> con </a:t>
            </a:r>
            <a:r>
              <a:rPr lang="en-US" sz="2800" err="1"/>
              <a:t>tecnologia</a:t>
            </a:r>
            <a:r>
              <a:rPr lang="en-US" sz="2800"/>
              <a:t> </a:t>
            </a:r>
            <a:r>
              <a:rPr lang="en-US" sz="2800" err="1"/>
              <a:t>actualizada</a:t>
            </a:r>
            <a:r>
              <a:rPr lang="en-US" sz="280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Cada salon </a:t>
            </a:r>
            <a:r>
              <a:rPr lang="en-US" sz="2800" err="1"/>
              <a:t>tienen</a:t>
            </a:r>
            <a:r>
              <a:rPr lang="en-US" sz="2800"/>
              <a:t> </a:t>
            </a:r>
            <a:r>
              <a:rPr lang="en-US" sz="2800" err="1"/>
              <a:t>Pizarra</a:t>
            </a:r>
            <a:r>
              <a:rPr lang="en-US" sz="2800"/>
              <a:t> </a:t>
            </a:r>
            <a:r>
              <a:rPr lang="en-US" sz="2800" err="1"/>
              <a:t>Inteligente</a:t>
            </a:r>
            <a:r>
              <a:rPr lang="en-US" sz="2800"/>
              <a:t> e </a:t>
            </a:r>
            <a:r>
              <a:rPr lang="en-US" sz="2800" err="1"/>
              <a:t>impresora</a:t>
            </a:r>
            <a:endParaRPr lang="en-US" sz="280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Cada </a:t>
            </a:r>
            <a:r>
              <a:rPr lang="en-US" sz="2800" err="1"/>
              <a:t>seccion</a:t>
            </a:r>
            <a:r>
              <a:rPr lang="en-US" sz="2800"/>
              <a:t> de </a:t>
            </a:r>
            <a:r>
              <a:rPr lang="en-US" sz="2800" err="1"/>
              <a:t>grado</a:t>
            </a:r>
            <a:r>
              <a:rPr lang="en-US" sz="2800"/>
              <a:t> </a:t>
            </a:r>
            <a:r>
              <a:rPr lang="en-US" sz="2800" err="1"/>
              <a:t>tiene</a:t>
            </a:r>
            <a:r>
              <a:rPr lang="en-US" sz="2800"/>
              <a:t>  2 </a:t>
            </a:r>
            <a:r>
              <a:rPr lang="en-US" sz="2800" err="1"/>
              <a:t>carritos</a:t>
            </a:r>
            <a:r>
              <a:rPr lang="en-US" sz="2800"/>
              <a:t> de </a:t>
            </a:r>
            <a:r>
              <a:rPr lang="en-US" sz="2800" err="1"/>
              <a:t>ordenador</a:t>
            </a:r>
            <a:r>
              <a:rPr lang="en-US" sz="2800"/>
              <a:t> </a:t>
            </a:r>
            <a:r>
              <a:rPr lang="en-US" sz="2800" err="1"/>
              <a:t>portatil</a:t>
            </a:r>
            <a:endParaRPr lang="en-US" sz="280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Laboratorio de Ciencia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err="1"/>
              <a:t>Recursos</a:t>
            </a:r>
            <a:r>
              <a:rPr lang="en-US" sz="2800"/>
              <a:t> para </a:t>
            </a:r>
            <a:r>
              <a:rPr lang="en-US" sz="2800" err="1"/>
              <a:t>los</a:t>
            </a:r>
            <a:r>
              <a:rPr lang="en-US" sz="2800"/>
              <a:t> </a:t>
            </a:r>
            <a:r>
              <a:rPr lang="en-US" sz="2800" err="1"/>
              <a:t>salones</a:t>
            </a:r>
            <a:endParaRPr lang="en-US" sz="280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Capacitacion </a:t>
            </a:r>
            <a:r>
              <a:rPr lang="en-US" sz="2800" err="1"/>
              <a:t>Profesional</a:t>
            </a:r>
            <a:r>
              <a:rPr lang="en-US" sz="2800"/>
              <a:t> para </a:t>
            </a:r>
            <a:r>
              <a:rPr lang="en-US" sz="2800" err="1"/>
              <a:t>los</a:t>
            </a:r>
            <a:r>
              <a:rPr lang="en-US" sz="2800"/>
              <a:t> maestros y </a:t>
            </a:r>
            <a:r>
              <a:rPr lang="en-US" sz="2800" err="1"/>
              <a:t>el</a:t>
            </a:r>
            <a:r>
              <a:rPr lang="en-US" sz="2800"/>
              <a:t> personal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 </a:t>
            </a:r>
            <a:r>
              <a:rPr lang="en-US" sz="2800" err="1"/>
              <a:t>Curriculu</a:t>
            </a:r>
            <a:r>
              <a:rPr lang="en-US" sz="2800"/>
              <a:t> </a:t>
            </a:r>
            <a:r>
              <a:rPr lang="en-US" sz="2800" err="1"/>
              <a:t>suplementarios</a:t>
            </a:r>
            <a:endParaRPr lang="en-US" sz="2800"/>
          </a:p>
          <a:p>
            <a:endParaRPr lang="en-US" sz="3200"/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 descr="A computer monitor and keyboard&#10;&#10;Description automatically generated">
            <a:extLst>
              <a:ext uri="{FF2B5EF4-FFF2-40B4-BE49-F238E27FC236}">
                <a16:creationId xmlns:a16="http://schemas.microsoft.com/office/drawing/2014/main" id="{3D02A825-8B6D-9BB7-092B-E0C5662EE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757" y="3603878"/>
            <a:ext cx="1917709" cy="16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7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95555-A585-4C67-AF0E-4542B5473422}"/>
              </a:ext>
            </a:extLst>
          </p:cNvPr>
          <p:cNvSpPr txBox="1"/>
          <p:nvPr/>
        </p:nvSpPr>
        <p:spPr>
          <a:xfrm>
            <a:off x="729672" y="1951005"/>
            <a:ext cx="11324847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/>
              <a:t>Lectura (ELA) – Wonders McGraw Hill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/>
              <a:t>Matematica – </a:t>
            </a:r>
            <a:r>
              <a:rPr lang="en-US" sz="4000" err="1"/>
              <a:t>enVision</a:t>
            </a:r>
            <a:r>
              <a:rPr lang="en-US" sz="4000"/>
              <a:t> Savvas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err="1"/>
              <a:t>Estudios</a:t>
            </a:r>
            <a:r>
              <a:rPr lang="en-US" sz="4000"/>
              <a:t> </a:t>
            </a:r>
            <a:r>
              <a:rPr lang="en-US" sz="4000" err="1"/>
              <a:t>Sociales</a:t>
            </a:r>
            <a:r>
              <a:rPr lang="en-US" sz="4000"/>
              <a:t> – McGraw Hill/Social Studies 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/>
              <a:t>Ciencia – Inspire Science McGraw Hill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CCC2E-8B91-2F59-C02E-2ADFBB4FF80C}"/>
              </a:ext>
            </a:extLst>
          </p:cNvPr>
          <p:cNvSpPr txBox="1"/>
          <p:nvPr/>
        </p:nvSpPr>
        <p:spPr>
          <a:xfrm>
            <a:off x="1560616" y="803563"/>
            <a:ext cx="77496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El </a:t>
            </a:r>
            <a:r>
              <a:rPr lang="en-US" sz="4400" b="1" err="1"/>
              <a:t>curriculo</a:t>
            </a:r>
            <a:r>
              <a:rPr lang="en-US" sz="4400" b="1"/>
              <a:t> de </a:t>
            </a:r>
            <a:r>
              <a:rPr lang="en-US" sz="4400" b="1" err="1"/>
              <a:t>nuestra</a:t>
            </a:r>
            <a:r>
              <a:rPr lang="en-US" sz="4400" b="1"/>
              <a:t> </a:t>
            </a:r>
            <a:r>
              <a:rPr lang="en-US" sz="4400" b="1" err="1"/>
              <a:t>escuela</a:t>
            </a:r>
          </a:p>
        </p:txBody>
      </p:sp>
    </p:spTree>
    <p:extLst>
      <p:ext uri="{BB962C8B-B14F-4D97-AF65-F5344CB8AC3E}">
        <p14:creationId xmlns:p14="http://schemas.microsoft.com/office/powerpoint/2010/main" val="138928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5567EA-0C10-E5D3-A85D-310933DB2416}"/>
              </a:ext>
            </a:extLst>
          </p:cNvPr>
          <p:cNvSpPr txBox="1"/>
          <p:nvPr/>
        </p:nvSpPr>
        <p:spPr>
          <a:xfrm>
            <a:off x="3045387" y="803563"/>
            <a:ext cx="699420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 </a:t>
            </a:r>
            <a:r>
              <a:rPr lang="en-US" sz="4400" b="1" err="1"/>
              <a:t>Evaluaciones</a:t>
            </a:r>
            <a:r>
              <a:rPr lang="en-US" sz="4400" b="1"/>
              <a:t> </a:t>
            </a:r>
            <a:r>
              <a:rPr lang="en-US" sz="4400" b="1" err="1"/>
              <a:t>Academicas</a:t>
            </a:r>
            <a:endParaRPr lang="en-US" sz="4400" err="1"/>
          </a:p>
          <a:p>
            <a:endParaRPr lang="en-US" sz="4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F2F358-F135-44C0-AA96-E62ED6AF4BD6}"/>
              </a:ext>
            </a:extLst>
          </p:cNvPr>
          <p:cNvSpPr txBox="1"/>
          <p:nvPr/>
        </p:nvSpPr>
        <p:spPr>
          <a:xfrm>
            <a:off x="776232" y="1941460"/>
            <a:ext cx="1064455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Nivel de </a:t>
            </a:r>
            <a:r>
              <a:rPr lang="en-US" sz="3600" err="1"/>
              <a:t>grado</a:t>
            </a:r>
            <a:r>
              <a:rPr lang="en-US" sz="3600"/>
              <a:t>  Cada-dos </a:t>
            </a:r>
            <a:r>
              <a:rPr lang="en-US" sz="3600" err="1"/>
              <a:t>semanas</a:t>
            </a:r>
            <a:r>
              <a:rPr lang="en-US" sz="3600"/>
              <a:t> Common </a:t>
            </a:r>
            <a:r>
              <a:rPr lang="en-US" sz="3600" err="1"/>
              <a:t>Evaluaciones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err="1"/>
              <a:t>Evaluacion</a:t>
            </a:r>
            <a:r>
              <a:rPr lang="en-US" sz="3600"/>
              <a:t> </a:t>
            </a:r>
            <a:r>
              <a:rPr lang="en-US" sz="3600" err="1"/>
              <a:t>comparativa</a:t>
            </a:r>
            <a:r>
              <a:rPr lang="en-US" sz="3600"/>
              <a:t> 3 </a:t>
            </a:r>
            <a:r>
              <a:rPr lang="en-US" sz="3600" err="1"/>
              <a:t>veces</a:t>
            </a:r>
            <a:r>
              <a:rPr lang="en-US" sz="3600"/>
              <a:t> al </a:t>
            </a:r>
            <a:r>
              <a:rPr lang="en-US" sz="3600" err="1"/>
              <a:t>ano</a:t>
            </a:r>
            <a:r>
              <a:rPr lang="en-US" sz="3600"/>
              <a:t> (Lectura, Matematica y Ciencia)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I-Ready Universal Screener 2 </a:t>
            </a:r>
            <a:r>
              <a:rPr lang="en-US" sz="3600" err="1"/>
              <a:t>veces</a:t>
            </a:r>
            <a:r>
              <a:rPr lang="en-US" sz="3600"/>
              <a:t> al </a:t>
            </a:r>
            <a:r>
              <a:rPr lang="en-US" sz="3600" err="1"/>
              <a:t>año</a:t>
            </a:r>
            <a:r>
              <a:rPr lang="en-US" sz="3600"/>
              <a:t> (Lectura y Matematica)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TCAP: ELA, Matematica, Ciencia (Grados 2-5)</a:t>
            </a:r>
          </a:p>
        </p:txBody>
      </p:sp>
    </p:spTree>
    <p:extLst>
      <p:ext uri="{BB962C8B-B14F-4D97-AF65-F5344CB8AC3E}">
        <p14:creationId xmlns:p14="http://schemas.microsoft.com/office/powerpoint/2010/main" val="1734779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c83f051e-3d3d-4f78-bcc5-1712053af2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44A9AA87A80449AF051892C63A721" ma:contentTypeVersion="19" ma:contentTypeDescription="Create a new document." ma:contentTypeScope="" ma:versionID="7261c0b312076e64ed414a81f8361ab2">
  <xsd:schema xmlns:xsd="http://www.w3.org/2001/XMLSchema" xmlns:xs="http://www.w3.org/2001/XMLSchema" xmlns:p="http://schemas.microsoft.com/office/2006/metadata/properties" xmlns:ns1="http://schemas.microsoft.com/sharepoint/v3" xmlns:ns3="c83f051e-3d3d-4f78-bcc5-1712053af274" xmlns:ns4="92d7a5c1-71ef-4b0c-bf00-08e777b23ef5" targetNamespace="http://schemas.microsoft.com/office/2006/metadata/properties" ma:root="true" ma:fieldsID="6118f30c4ec07cacf8f89c604ad759c7" ns1:_="" ns3:_="" ns4:_="">
    <xsd:import namespace="http://schemas.microsoft.com/sharepoint/v3"/>
    <xsd:import namespace="c83f051e-3d3d-4f78-bcc5-1712053af274"/>
    <xsd:import namespace="92d7a5c1-71ef-4b0c-bf00-08e777b23e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f051e-3d3d-4f78-bcc5-1712053af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7a5c1-71ef-4b0c-bf00-08e777b23ef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CD4BA1-AC96-4768-9B5E-E80B3A9B34AB}">
  <ds:schemaRefs>
    <ds:schemaRef ds:uri="92d7a5c1-71ef-4b0c-bf00-08e777b23ef5"/>
    <ds:schemaRef ds:uri="c83f051e-3d3d-4f78-bcc5-1712053af2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80BBF8-349C-4C84-AC25-E0D033C7B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8874B8-9F52-401B-AB25-ED5AA7581A73}">
  <ds:schemaRefs>
    <ds:schemaRef ds:uri="92d7a5c1-71ef-4b0c-bf00-08e777b23ef5"/>
    <ds:schemaRef ds:uri="c83f051e-3d3d-4f78-bcc5-1712053af2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Widescreen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Organic</vt:lpstr>
      <vt:lpstr>ESCUELA PRIMARIA  Kate Bond   Junta Titulo I   14 de agosto  15,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 necesita mas informacion sientese libre de contactar a las facilitadoras de instrucciones PLC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 Bond Elementary Annual Title I Meeting September 2020</dc:title>
  <dc:creator>LISA C AVEN</dc:creator>
  <cp:revision>22</cp:revision>
  <cp:lastPrinted>2021-09-23T14:00:43Z</cp:lastPrinted>
  <dcterms:created xsi:type="dcterms:W3CDTF">2020-09-09T15:22:53Z</dcterms:created>
  <dcterms:modified xsi:type="dcterms:W3CDTF">2024-08-23T19:55:16Z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0x0101003CC44A9AA87A80449AF051892C63A721</vt:lpwstr>
  </property>
</Properties>
</file>